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2" r:id="rId4"/>
  </p:sldMasterIdLst>
  <p:sldIdLst>
    <p:sldId id="257" r:id="rId5"/>
    <p:sldId id="277" r:id="rId6"/>
    <p:sldId id="279" r:id="rId7"/>
    <p:sldId id="261" r:id="rId8"/>
    <p:sldId id="281" r:id="rId9"/>
    <p:sldId id="282" r:id="rId10"/>
    <p:sldId id="283" r:id="rId11"/>
    <p:sldId id="284" r:id="rId12"/>
    <p:sldId id="285" r:id="rId13"/>
    <p:sldId id="286" r:id="rId14"/>
    <p:sldId id="288" r:id="rId15"/>
    <p:sldId id="287" r:id="rId16"/>
    <p:sldId id="289" r:id="rId17"/>
    <p:sldId id="280" r:id="rId18"/>
    <p:sldId id="290" r:id="rId19"/>
    <p:sldId id="293" r:id="rId20"/>
    <p:sldId id="291" r:id="rId21"/>
    <p:sldId id="294" r:id="rId22"/>
    <p:sldId id="295" r:id="rId23"/>
    <p:sldId id="292" r:id="rId24"/>
    <p:sldId id="296"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B5E"/>
    <a:srgbClr val="BB41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580"/>
  </p:normalViewPr>
  <p:slideViewPr>
    <p:cSldViewPr snapToGrid="0" snapToObjects="1">
      <p:cViewPr varScale="1">
        <p:scale>
          <a:sx n="64" d="100"/>
          <a:sy n="64" d="100"/>
        </p:scale>
        <p:origin x="78"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VerticalCurvedList" loCatId="list" qsTypeId="urn:microsoft.com/office/officeart/2005/8/quickstyle/simple1" qsCatId="simple" csTypeId="urn:microsoft.com/office/officeart/2018/5/colors/Iconchunking_neutralicon_accent1_2" csCatId="accent1" phldr="1"/>
      <dgm:spPr/>
      <dgm:t>
        <a:bodyPr/>
        <a:lstStyle/>
        <a:p>
          <a:endParaRPr lang="en-US"/>
        </a:p>
      </dgm:t>
    </dgm:pt>
    <dgm:pt modelId="{41CDB9B8-E81E-41E7-AE89-8F6EDFC88D92}">
      <dgm:prSet/>
      <dgm:spPr/>
      <dgm:t>
        <a:bodyPr anchor="ctr"/>
        <a:lstStyle/>
        <a:p>
          <a:pPr>
            <a:defRPr cap="all"/>
          </a:pPr>
          <a:r>
            <a:rPr lang="en-US" dirty="0">
              <a:solidFill>
                <a:schemeClr val="accent1"/>
              </a:solidFill>
            </a:rPr>
            <a:t>What is devops</a:t>
          </a:r>
        </a:p>
      </dgm:t>
    </dgm:pt>
    <dgm:pt modelId="{5D2FF527-BA77-40BE-9414-16FAE46386BB}" type="parTrans" cxnId="{21EB7847-13AE-4881-9090-909F31360F4E}">
      <dgm:prSet/>
      <dgm:spPr/>
      <dgm:t>
        <a:bodyPr/>
        <a:lstStyle/>
        <a:p>
          <a:endParaRPr lang="en-US" sz="1400"/>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defRPr cap="all"/>
          </a:pPr>
          <a:r>
            <a:rPr lang="en-US" dirty="0">
              <a:solidFill>
                <a:schemeClr val="accent1"/>
              </a:solidFill>
            </a:rPr>
            <a:t>Introduction to CI/CD</a:t>
          </a:r>
        </a:p>
      </dgm:t>
    </dgm:pt>
    <dgm:pt modelId="{37DD6CE0-C2AA-4EB6-9E7D-14AED2127C40}" type="parTrans" cxnId="{7EEBEB1B-497E-4365-84F9-FBB75D7759E5}">
      <dgm:prSet/>
      <dgm:spPr/>
      <dgm:t>
        <a:bodyPr/>
        <a:lstStyle/>
        <a:p>
          <a:endParaRPr lang="en-US" sz="1400"/>
        </a:p>
      </dgm:t>
    </dgm:pt>
    <dgm:pt modelId="{483498F9-A0C2-4668-85AB-D8E6E254F73B}" type="sibTrans" cxnId="{7EEBEB1B-497E-4365-84F9-FBB75D7759E5}">
      <dgm:prSet/>
      <dgm:spPr/>
      <dgm:t>
        <a:bodyPr/>
        <a:lstStyle/>
        <a:p>
          <a:endParaRPr lang="en-US"/>
        </a:p>
      </dgm:t>
    </dgm:pt>
    <dgm:pt modelId="{8E185869-F0D4-43E2-B08A-2F3E83EE98F3}">
      <dgm:prSet/>
      <dgm:spPr/>
      <dgm:t>
        <a:bodyPr anchor="ctr"/>
        <a:lstStyle/>
        <a:p>
          <a:pPr>
            <a:defRPr cap="all"/>
          </a:pPr>
          <a:r>
            <a:rPr lang="en-US" dirty="0">
              <a:solidFill>
                <a:schemeClr val="accent1"/>
              </a:solidFill>
            </a:rPr>
            <a:t>CI/CD Best practices</a:t>
          </a:r>
        </a:p>
      </dgm:t>
    </dgm:pt>
    <dgm:pt modelId="{7EE27099-92EA-4EDF-B176-0E355876D272}" type="parTrans" cxnId="{7F970F62-30E3-4F5B-A242-825013BF84A8}">
      <dgm:prSet/>
      <dgm:spPr/>
      <dgm:t>
        <a:bodyPr/>
        <a:lstStyle/>
        <a:p>
          <a:endParaRPr lang="en-US" sz="1400"/>
        </a:p>
      </dgm:t>
    </dgm:pt>
    <dgm:pt modelId="{77D0876E-2BA2-4E28-ADB5-9885FCB7156A}" type="sibTrans" cxnId="{7F970F62-30E3-4F5B-A242-825013BF84A8}">
      <dgm:prSet/>
      <dgm:spPr/>
      <dgm:t>
        <a:bodyPr/>
        <a:lstStyle/>
        <a:p>
          <a:endParaRPr lang="en-US"/>
        </a:p>
      </dgm:t>
    </dgm:pt>
    <dgm:pt modelId="{7F00CF86-1203-4E04-871F-40CEBFA25F17}">
      <dgm:prSet/>
      <dgm:spPr/>
      <dgm:t>
        <a:bodyPr/>
        <a:lstStyle/>
        <a:p>
          <a:r>
            <a:rPr lang="en-US" dirty="0">
              <a:solidFill>
                <a:schemeClr val="accent1"/>
              </a:solidFill>
            </a:rPr>
            <a:t>FULLSTACK vs. DEVOPS</a:t>
          </a:r>
          <a:endParaRPr lang="en-US" dirty="0"/>
        </a:p>
      </dgm:t>
    </dgm:pt>
    <dgm:pt modelId="{4D397A8D-EF41-4D49-9306-330E121CB53D}" type="parTrans" cxnId="{07EC46B6-BE45-4FFF-A3F7-7DAB5693011B}">
      <dgm:prSet/>
      <dgm:spPr/>
      <dgm:t>
        <a:bodyPr/>
        <a:lstStyle/>
        <a:p>
          <a:endParaRPr lang="en-US"/>
        </a:p>
      </dgm:t>
    </dgm:pt>
    <dgm:pt modelId="{452FB1B5-BB60-4BE9-B994-3FC1C1A14E67}" type="sibTrans" cxnId="{07EC46B6-BE45-4FFF-A3F7-7DAB5693011B}">
      <dgm:prSet/>
      <dgm:spPr/>
      <dgm:t>
        <a:bodyPr/>
        <a:lstStyle/>
        <a:p>
          <a:endParaRPr lang="en-US"/>
        </a:p>
      </dgm:t>
    </dgm:pt>
    <dgm:pt modelId="{1E485EAF-0D97-479A-BA4C-037539712B5C}">
      <dgm:prSet/>
      <dgm:spPr/>
      <dgm:t>
        <a:bodyPr/>
        <a:lstStyle/>
        <a:p>
          <a:r>
            <a:rPr lang="en-US" dirty="0">
              <a:solidFill>
                <a:schemeClr val="accent1"/>
              </a:solidFill>
            </a:rPr>
            <a:t>DEVOPS TOOLS </a:t>
          </a:r>
          <a:endParaRPr lang="en-US" dirty="0"/>
        </a:p>
      </dgm:t>
    </dgm:pt>
    <dgm:pt modelId="{061C7E0D-6199-46E4-ABCE-3610B9E778C4}" type="parTrans" cxnId="{45263F2B-128B-4430-86DB-F4ACD32EAEDD}">
      <dgm:prSet/>
      <dgm:spPr/>
      <dgm:t>
        <a:bodyPr/>
        <a:lstStyle/>
        <a:p>
          <a:endParaRPr lang="en-US"/>
        </a:p>
      </dgm:t>
    </dgm:pt>
    <dgm:pt modelId="{9DCA4D2E-7458-418C-99C4-A87296BC3C87}" type="sibTrans" cxnId="{45263F2B-128B-4430-86DB-F4ACD32EAEDD}">
      <dgm:prSet/>
      <dgm:spPr/>
      <dgm:t>
        <a:bodyPr/>
        <a:lstStyle/>
        <a:p>
          <a:endParaRPr lang="en-US"/>
        </a:p>
      </dgm:t>
    </dgm:pt>
    <dgm:pt modelId="{E71CC04C-DBFB-4D17-A8AE-AD6EB68CE5FC}">
      <dgm:prSet/>
      <dgm:spPr/>
      <dgm:t>
        <a:bodyPr/>
        <a:lstStyle/>
        <a:p>
          <a:r>
            <a:rPr lang="en-US" dirty="0">
              <a:solidFill>
                <a:schemeClr val="accent1"/>
              </a:solidFill>
            </a:rPr>
            <a:t>BENEFITS OF DEVOPS </a:t>
          </a:r>
          <a:endParaRPr lang="en-US" dirty="0"/>
        </a:p>
      </dgm:t>
    </dgm:pt>
    <dgm:pt modelId="{4D7A9DFB-C33F-40A2-B5BA-92013728B2FC}" type="parTrans" cxnId="{F4F7B2B9-8354-4208-B480-C43B6EB22371}">
      <dgm:prSet/>
      <dgm:spPr/>
      <dgm:t>
        <a:bodyPr/>
        <a:lstStyle/>
        <a:p>
          <a:endParaRPr lang="en-US"/>
        </a:p>
      </dgm:t>
    </dgm:pt>
    <dgm:pt modelId="{6A6260B3-C4BC-4046-963C-BCBD1DC439C1}" type="sibTrans" cxnId="{F4F7B2B9-8354-4208-B480-C43B6EB22371}">
      <dgm:prSet/>
      <dgm:spPr/>
      <dgm:t>
        <a:bodyPr/>
        <a:lstStyle/>
        <a:p>
          <a:endParaRPr lang="en-US"/>
        </a:p>
      </dgm:t>
    </dgm:pt>
    <dgm:pt modelId="{795B341E-3B1E-4C21-9582-06B1874E78FD}">
      <dgm:prSet/>
      <dgm:spPr/>
      <dgm:t>
        <a:bodyPr/>
        <a:lstStyle/>
        <a:p>
          <a:r>
            <a:rPr lang="en-US" dirty="0">
              <a:solidFill>
                <a:schemeClr val="accent1"/>
              </a:solidFill>
            </a:rPr>
            <a:t>TOOLS AVAILABLE FOR CI/CD</a:t>
          </a:r>
          <a:endParaRPr lang="en-US" dirty="0"/>
        </a:p>
      </dgm:t>
    </dgm:pt>
    <dgm:pt modelId="{3DAF6F68-5553-4F52-B93C-3BA885EDBA75}" type="sibTrans" cxnId="{00D4B6B7-8E72-41D4-9EF4-E74B80D12B5E}">
      <dgm:prSet/>
      <dgm:spPr/>
      <dgm:t>
        <a:bodyPr/>
        <a:lstStyle/>
        <a:p>
          <a:endParaRPr lang="en-US"/>
        </a:p>
      </dgm:t>
    </dgm:pt>
    <dgm:pt modelId="{4D989054-C048-49F6-B0A1-8157B3812BBA}" type="parTrans" cxnId="{00D4B6B7-8E72-41D4-9EF4-E74B80D12B5E}">
      <dgm:prSet/>
      <dgm:spPr/>
      <dgm:t>
        <a:bodyPr/>
        <a:lstStyle/>
        <a:p>
          <a:endParaRPr lang="en-US"/>
        </a:p>
      </dgm:t>
    </dgm:pt>
    <dgm:pt modelId="{8CDD844E-7B01-485D-AEC6-A8245DBE404C}">
      <dgm:prSet/>
      <dgm:spPr/>
    </dgm:pt>
    <dgm:pt modelId="{3A80CE53-FD5B-4227-947A-6B6CAC9EB9A8}" type="sibTrans" cxnId="{A5C354EB-C199-4D72-B30B-6A601E2AA132}">
      <dgm:prSet/>
      <dgm:spPr/>
      <dgm:t>
        <a:bodyPr/>
        <a:lstStyle/>
        <a:p>
          <a:endParaRPr lang="en-US"/>
        </a:p>
      </dgm:t>
    </dgm:pt>
    <dgm:pt modelId="{6882971C-79FA-46B6-A7F3-9CF8CB246570}" type="parTrans" cxnId="{A5C354EB-C199-4D72-B30B-6A601E2AA132}">
      <dgm:prSet/>
      <dgm:spPr/>
      <dgm:t>
        <a:bodyPr/>
        <a:lstStyle/>
        <a:p>
          <a:endParaRPr lang="en-US"/>
        </a:p>
      </dgm:t>
    </dgm:pt>
    <dgm:pt modelId="{B5DC7AEB-B685-4793-9CF3-02E8EA6C25B3}">
      <dgm:prSet/>
      <dgm:spPr/>
    </dgm:pt>
    <dgm:pt modelId="{15E59C98-46FD-496D-ACC3-63502EC964F7}" type="parTrans" cxnId="{AFEBACA9-C694-4111-84BA-C7FE5DCEA2AE}">
      <dgm:prSet/>
      <dgm:spPr/>
      <dgm:t>
        <a:bodyPr/>
        <a:lstStyle/>
        <a:p>
          <a:endParaRPr lang="en-US"/>
        </a:p>
      </dgm:t>
    </dgm:pt>
    <dgm:pt modelId="{5C3CE32B-BFFD-4CDD-A232-D5D1E1B1FFF0}" type="sibTrans" cxnId="{AFEBACA9-C694-4111-84BA-C7FE5DCEA2AE}">
      <dgm:prSet/>
      <dgm:spPr/>
      <dgm:t>
        <a:bodyPr/>
        <a:lstStyle/>
        <a:p>
          <a:endParaRPr lang="en-US"/>
        </a:p>
      </dgm:t>
    </dgm:pt>
    <dgm:pt modelId="{89BA9BE6-04C9-4076-AAFD-061E21D949A3}">
      <dgm:prSet/>
      <dgm:spPr/>
      <dgm:t>
        <a:bodyPr/>
        <a:lstStyle/>
        <a:p>
          <a:endParaRPr lang="en-US" dirty="0"/>
        </a:p>
      </dgm:t>
    </dgm:pt>
    <dgm:pt modelId="{CCCC979C-A64F-434E-8A52-005026B1C308}" type="parTrans" cxnId="{17EE01B5-8E0C-437E-BB92-04AA50001BAE}">
      <dgm:prSet/>
      <dgm:spPr/>
      <dgm:t>
        <a:bodyPr/>
        <a:lstStyle/>
        <a:p>
          <a:endParaRPr lang="en-US"/>
        </a:p>
      </dgm:t>
    </dgm:pt>
    <dgm:pt modelId="{79B32170-6A56-4B07-8174-5C3DF0A25C9F}" type="sibTrans" cxnId="{17EE01B5-8E0C-437E-BB92-04AA50001BAE}">
      <dgm:prSet/>
      <dgm:spPr/>
      <dgm:t>
        <a:bodyPr/>
        <a:lstStyle/>
        <a:p>
          <a:endParaRPr lang="en-US"/>
        </a:p>
      </dgm:t>
    </dgm:pt>
    <dgm:pt modelId="{804947E5-9ACC-416F-B12C-5E8D1E342FFC}" type="pres">
      <dgm:prSet presAssocID="{7B62DEA7-9DCD-4B2E-9DC5-BE121C266AFD}" presName="Name0" presStyleCnt="0">
        <dgm:presLayoutVars>
          <dgm:chMax val="7"/>
          <dgm:chPref val="7"/>
          <dgm:dir/>
        </dgm:presLayoutVars>
      </dgm:prSet>
      <dgm:spPr/>
    </dgm:pt>
    <dgm:pt modelId="{587B5E1D-0E75-4F44-854F-4E2FC93D13B0}" type="pres">
      <dgm:prSet presAssocID="{7B62DEA7-9DCD-4B2E-9DC5-BE121C266AFD}" presName="Name1" presStyleCnt="0"/>
      <dgm:spPr/>
    </dgm:pt>
    <dgm:pt modelId="{D7EB821A-9A40-4975-B97C-FB06FBDEF0F0}" type="pres">
      <dgm:prSet presAssocID="{7B62DEA7-9DCD-4B2E-9DC5-BE121C266AFD}" presName="cycle" presStyleCnt="0"/>
      <dgm:spPr/>
    </dgm:pt>
    <dgm:pt modelId="{06FA2FF6-4E84-405E-A36A-F25BE5045074}" type="pres">
      <dgm:prSet presAssocID="{7B62DEA7-9DCD-4B2E-9DC5-BE121C266AFD}" presName="srcNode" presStyleLbl="node1" presStyleIdx="0" presStyleCnt="7"/>
      <dgm:spPr/>
    </dgm:pt>
    <dgm:pt modelId="{88C3B4D0-57A0-407B-87F2-AD9BD85D4DE7}" type="pres">
      <dgm:prSet presAssocID="{7B62DEA7-9DCD-4B2E-9DC5-BE121C266AFD}" presName="conn" presStyleLbl="parChTrans1D2" presStyleIdx="0" presStyleCnt="1"/>
      <dgm:spPr/>
    </dgm:pt>
    <dgm:pt modelId="{0C2817A7-AEAB-4CA5-83F7-47B02788855A}" type="pres">
      <dgm:prSet presAssocID="{7B62DEA7-9DCD-4B2E-9DC5-BE121C266AFD}" presName="extraNode" presStyleLbl="node1" presStyleIdx="0" presStyleCnt="7"/>
      <dgm:spPr/>
    </dgm:pt>
    <dgm:pt modelId="{2585EA8F-E3AC-4656-B2D3-4676B23D9E59}" type="pres">
      <dgm:prSet presAssocID="{7B62DEA7-9DCD-4B2E-9DC5-BE121C266AFD}" presName="dstNode" presStyleLbl="node1" presStyleIdx="0" presStyleCnt="7"/>
      <dgm:spPr/>
    </dgm:pt>
    <dgm:pt modelId="{F887C803-1A6D-4297-B616-77D883BCD07E}" type="pres">
      <dgm:prSet presAssocID="{41CDB9B8-E81E-41E7-AE89-8F6EDFC88D92}" presName="text_1" presStyleLbl="node1" presStyleIdx="0" presStyleCnt="7">
        <dgm:presLayoutVars>
          <dgm:bulletEnabled val="1"/>
        </dgm:presLayoutVars>
      </dgm:prSet>
      <dgm:spPr/>
    </dgm:pt>
    <dgm:pt modelId="{1E85D2C4-431B-4DD8-82F1-F3A35093AF7B}" type="pres">
      <dgm:prSet presAssocID="{41CDB9B8-E81E-41E7-AE89-8F6EDFC88D92}" presName="accent_1" presStyleCnt="0"/>
      <dgm:spPr/>
    </dgm:pt>
    <dgm:pt modelId="{055C0670-49B2-4EC8-A0F4-59006CD04165}" type="pres">
      <dgm:prSet presAssocID="{41CDB9B8-E81E-41E7-AE89-8F6EDFC88D92}" presName="accentRepeatNode" presStyleLbl="solidFgAcc1" presStyleIdx="0" presStyleCnt="7"/>
      <dgm:spPr/>
    </dgm:pt>
    <dgm:pt modelId="{5345A161-CC74-4ED5-966A-87527FEFC783}" type="pres">
      <dgm:prSet presAssocID="{E71CC04C-DBFB-4D17-A8AE-AD6EB68CE5FC}" presName="text_2" presStyleLbl="node1" presStyleIdx="1" presStyleCnt="7">
        <dgm:presLayoutVars>
          <dgm:bulletEnabled val="1"/>
        </dgm:presLayoutVars>
      </dgm:prSet>
      <dgm:spPr/>
    </dgm:pt>
    <dgm:pt modelId="{23999891-5058-45C9-B7E3-0D58742FD6BD}" type="pres">
      <dgm:prSet presAssocID="{E71CC04C-DBFB-4D17-A8AE-AD6EB68CE5FC}" presName="accent_2" presStyleCnt="0"/>
      <dgm:spPr/>
    </dgm:pt>
    <dgm:pt modelId="{F4C335FE-0908-461A-BD24-65FF68018001}" type="pres">
      <dgm:prSet presAssocID="{E71CC04C-DBFB-4D17-A8AE-AD6EB68CE5FC}" presName="accentRepeatNode" presStyleLbl="solidFgAcc1" presStyleIdx="1" presStyleCnt="7"/>
      <dgm:spPr/>
    </dgm:pt>
    <dgm:pt modelId="{FA3B3B90-9A18-4B95-A337-DEAE4CC68356}" type="pres">
      <dgm:prSet presAssocID="{7F00CF86-1203-4E04-871F-40CEBFA25F17}" presName="text_3" presStyleLbl="node1" presStyleIdx="2" presStyleCnt="7">
        <dgm:presLayoutVars>
          <dgm:bulletEnabled val="1"/>
        </dgm:presLayoutVars>
      </dgm:prSet>
      <dgm:spPr/>
    </dgm:pt>
    <dgm:pt modelId="{0C2B1C68-2E28-4648-9C5A-C636164EA6B1}" type="pres">
      <dgm:prSet presAssocID="{7F00CF86-1203-4E04-871F-40CEBFA25F17}" presName="accent_3" presStyleCnt="0"/>
      <dgm:spPr/>
    </dgm:pt>
    <dgm:pt modelId="{B63855C9-B0B1-4A11-9DED-E07B43394574}" type="pres">
      <dgm:prSet presAssocID="{7F00CF86-1203-4E04-871F-40CEBFA25F17}" presName="accentRepeatNode" presStyleLbl="solidFgAcc1" presStyleIdx="2" presStyleCnt="7"/>
      <dgm:spPr/>
    </dgm:pt>
    <dgm:pt modelId="{56AB3BD3-1A0B-4FA6-B66C-4FB5130CF7D7}" type="pres">
      <dgm:prSet presAssocID="{1E485EAF-0D97-479A-BA4C-037539712B5C}" presName="text_4" presStyleLbl="node1" presStyleIdx="3" presStyleCnt="7">
        <dgm:presLayoutVars>
          <dgm:bulletEnabled val="1"/>
        </dgm:presLayoutVars>
      </dgm:prSet>
      <dgm:spPr/>
    </dgm:pt>
    <dgm:pt modelId="{D1FE3A51-12F4-4DD9-AD36-86AD1584F3D3}" type="pres">
      <dgm:prSet presAssocID="{1E485EAF-0D97-479A-BA4C-037539712B5C}" presName="accent_4" presStyleCnt="0"/>
      <dgm:spPr/>
    </dgm:pt>
    <dgm:pt modelId="{30239891-A0F4-4D53-B98F-426D24BB6685}" type="pres">
      <dgm:prSet presAssocID="{1E485EAF-0D97-479A-BA4C-037539712B5C}" presName="accentRepeatNode" presStyleLbl="solidFgAcc1" presStyleIdx="3" presStyleCnt="7"/>
      <dgm:spPr/>
    </dgm:pt>
    <dgm:pt modelId="{DA0032AD-A363-4765-93D3-67581D6CD424}" type="pres">
      <dgm:prSet presAssocID="{4D7D34C7-9466-4514-BF51-7396C17436B5}" presName="text_5" presStyleLbl="node1" presStyleIdx="4" presStyleCnt="7">
        <dgm:presLayoutVars>
          <dgm:bulletEnabled val="1"/>
        </dgm:presLayoutVars>
      </dgm:prSet>
      <dgm:spPr/>
    </dgm:pt>
    <dgm:pt modelId="{030F346C-824A-4C26-8FA0-3E458E0CC739}" type="pres">
      <dgm:prSet presAssocID="{4D7D34C7-9466-4514-BF51-7396C17436B5}" presName="accent_5" presStyleCnt="0"/>
      <dgm:spPr/>
    </dgm:pt>
    <dgm:pt modelId="{ED8AE726-C8D1-42AB-AA94-1DA2AADBD5EA}" type="pres">
      <dgm:prSet presAssocID="{4D7D34C7-9466-4514-BF51-7396C17436B5}" presName="accentRepeatNode" presStyleLbl="solidFgAcc1" presStyleIdx="4" presStyleCnt="7"/>
      <dgm:spPr/>
    </dgm:pt>
    <dgm:pt modelId="{4047177D-6613-457C-9389-FD63A26EBBF1}" type="pres">
      <dgm:prSet presAssocID="{8E185869-F0D4-43E2-B08A-2F3E83EE98F3}" presName="text_6" presStyleLbl="node1" presStyleIdx="5" presStyleCnt="7">
        <dgm:presLayoutVars>
          <dgm:bulletEnabled val="1"/>
        </dgm:presLayoutVars>
      </dgm:prSet>
      <dgm:spPr/>
    </dgm:pt>
    <dgm:pt modelId="{440C60C2-042D-4912-9813-B2E80ABD6706}" type="pres">
      <dgm:prSet presAssocID="{8E185869-F0D4-43E2-B08A-2F3E83EE98F3}" presName="accent_6" presStyleCnt="0"/>
      <dgm:spPr/>
    </dgm:pt>
    <dgm:pt modelId="{186C8635-645D-4DEC-8A56-213F2E8273F6}" type="pres">
      <dgm:prSet presAssocID="{8E185869-F0D4-43E2-B08A-2F3E83EE98F3}" presName="accentRepeatNode" presStyleLbl="solidFgAcc1" presStyleIdx="5" presStyleCnt="7"/>
      <dgm:spPr/>
    </dgm:pt>
    <dgm:pt modelId="{5A17A75A-54CC-4304-BCF2-5052FE04D659}" type="pres">
      <dgm:prSet presAssocID="{795B341E-3B1E-4C21-9582-06B1874E78FD}" presName="text_7" presStyleLbl="node1" presStyleIdx="6" presStyleCnt="7">
        <dgm:presLayoutVars>
          <dgm:bulletEnabled val="1"/>
        </dgm:presLayoutVars>
      </dgm:prSet>
      <dgm:spPr/>
    </dgm:pt>
    <dgm:pt modelId="{EF38643A-CB48-4056-9691-F7C7C5ED8416}" type="pres">
      <dgm:prSet presAssocID="{795B341E-3B1E-4C21-9582-06B1874E78FD}" presName="accent_7" presStyleCnt="0"/>
      <dgm:spPr/>
    </dgm:pt>
    <dgm:pt modelId="{A8F4DFE2-F5E1-45B4-9027-6C3F57C8F1C2}" type="pres">
      <dgm:prSet presAssocID="{795B341E-3B1E-4C21-9582-06B1874E78FD}" presName="accentRepeatNode" presStyleLbl="solidFgAcc1" presStyleIdx="6" presStyleCnt="7"/>
      <dgm:spPr/>
    </dgm:pt>
  </dgm:ptLst>
  <dgm:cxnLst>
    <dgm:cxn modelId="{7EEBEB1B-497E-4365-84F9-FBB75D7759E5}" srcId="{7B62DEA7-9DCD-4B2E-9DC5-BE121C266AFD}" destId="{4D7D34C7-9466-4514-BF51-7396C17436B5}" srcOrd="4" destOrd="0" parTransId="{37DD6CE0-C2AA-4EB6-9E7D-14AED2127C40}" sibTransId="{483498F9-A0C2-4668-85AB-D8E6E254F73B}"/>
    <dgm:cxn modelId="{45263F2B-128B-4430-86DB-F4ACD32EAEDD}" srcId="{7B62DEA7-9DCD-4B2E-9DC5-BE121C266AFD}" destId="{1E485EAF-0D97-479A-BA4C-037539712B5C}" srcOrd="3" destOrd="0" parTransId="{061C7E0D-6199-46E4-ABCE-3610B9E778C4}" sibTransId="{9DCA4D2E-7458-418C-99C4-A87296BC3C87}"/>
    <dgm:cxn modelId="{7CF14734-92F4-4254-B7AE-56381B1967C0}" type="presOf" srcId="{7B62DEA7-9DCD-4B2E-9DC5-BE121C266AFD}" destId="{804947E5-9ACC-416F-B12C-5E8D1E342FFC}" srcOrd="0" destOrd="0" presId="urn:microsoft.com/office/officeart/2008/layout/VerticalCurvedList"/>
    <dgm:cxn modelId="{3D325F3F-E411-440C-A2C2-473DBA61FA62}" type="presOf" srcId="{7F00CF86-1203-4E04-871F-40CEBFA25F17}" destId="{FA3B3B90-9A18-4B95-A337-DEAE4CC68356}" srcOrd="0" destOrd="0" presId="urn:microsoft.com/office/officeart/2008/layout/VerticalCurvedList"/>
    <dgm:cxn modelId="{7F970F62-30E3-4F5B-A242-825013BF84A8}" srcId="{7B62DEA7-9DCD-4B2E-9DC5-BE121C266AFD}" destId="{8E185869-F0D4-43E2-B08A-2F3E83EE98F3}" srcOrd="5" destOrd="0" parTransId="{7EE27099-92EA-4EDF-B176-0E355876D272}" sibTransId="{77D0876E-2BA2-4E28-ADB5-9885FCB7156A}"/>
    <dgm:cxn modelId="{61598B42-5F61-49AA-9CC1-B6A61FFEB2A8}" type="presOf" srcId="{41CDB9B8-E81E-41E7-AE89-8F6EDFC88D92}" destId="{F887C803-1A6D-4297-B616-77D883BCD07E}" srcOrd="0" destOrd="0" presId="urn:microsoft.com/office/officeart/2008/layout/VerticalCurvedList"/>
    <dgm:cxn modelId="{21EB7847-13AE-4881-9090-909F31360F4E}" srcId="{7B62DEA7-9DCD-4B2E-9DC5-BE121C266AFD}" destId="{41CDB9B8-E81E-41E7-AE89-8F6EDFC88D92}" srcOrd="0" destOrd="0" parTransId="{5D2FF527-BA77-40BE-9414-16FAE46386BB}" sibTransId="{BA791450-8D1E-4A6F-B71D-2984D9E245C4}"/>
    <dgm:cxn modelId="{CF41F167-F784-41AE-B892-87ADB937590D}" type="presOf" srcId="{1E485EAF-0D97-479A-BA4C-037539712B5C}" destId="{56AB3BD3-1A0B-4FA6-B66C-4FB5130CF7D7}" srcOrd="0" destOrd="0" presId="urn:microsoft.com/office/officeart/2008/layout/VerticalCurvedList"/>
    <dgm:cxn modelId="{58814969-E86E-46B0-B22C-3F89672A79DB}" type="presOf" srcId="{795B341E-3B1E-4C21-9582-06B1874E78FD}" destId="{5A17A75A-54CC-4304-BCF2-5052FE04D659}" srcOrd="0" destOrd="0" presId="urn:microsoft.com/office/officeart/2008/layout/VerticalCurvedList"/>
    <dgm:cxn modelId="{E690294C-3467-478F-8FC7-612998059D99}" type="presOf" srcId="{4D7D34C7-9466-4514-BF51-7396C17436B5}" destId="{DA0032AD-A363-4765-93D3-67581D6CD424}" srcOrd="0" destOrd="0" presId="urn:microsoft.com/office/officeart/2008/layout/VerticalCurvedList"/>
    <dgm:cxn modelId="{7F66F07B-80A3-4A29-ABC5-DA958DAAC989}" type="presOf" srcId="{E71CC04C-DBFB-4D17-A8AE-AD6EB68CE5FC}" destId="{5345A161-CC74-4ED5-966A-87527FEFC783}" srcOrd="0" destOrd="0" presId="urn:microsoft.com/office/officeart/2008/layout/VerticalCurvedList"/>
    <dgm:cxn modelId="{AFEBACA9-C694-4111-84BA-C7FE5DCEA2AE}" srcId="{7B62DEA7-9DCD-4B2E-9DC5-BE121C266AFD}" destId="{B5DC7AEB-B685-4793-9CF3-02E8EA6C25B3}" srcOrd="8" destOrd="0" parTransId="{15E59C98-46FD-496D-ACC3-63502EC964F7}" sibTransId="{5C3CE32B-BFFD-4CDD-A232-D5D1E1B1FFF0}"/>
    <dgm:cxn modelId="{99FEEEAE-D368-4D58-99B6-E860D4383F03}" type="presOf" srcId="{8E185869-F0D4-43E2-B08A-2F3E83EE98F3}" destId="{4047177D-6613-457C-9389-FD63A26EBBF1}" srcOrd="0" destOrd="0" presId="urn:microsoft.com/office/officeart/2008/layout/VerticalCurvedList"/>
    <dgm:cxn modelId="{17EE01B5-8E0C-437E-BB92-04AA50001BAE}" srcId="{7B62DEA7-9DCD-4B2E-9DC5-BE121C266AFD}" destId="{89BA9BE6-04C9-4076-AAFD-061E21D949A3}" srcOrd="7" destOrd="0" parTransId="{CCCC979C-A64F-434E-8A52-005026B1C308}" sibTransId="{79B32170-6A56-4B07-8174-5C3DF0A25C9F}"/>
    <dgm:cxn modelId="{07EC46B6-BE45-4FFF-A3F7-7DAB5693011B}" srcId="{7B62DEA7-9DCD-4B2E-9DC5-BE121C266AFD}" destId="{7F00CF86-1203-4E04-871F-40CEBFA25F17}" srcOrd="2" destOrd="0" parTransId="{4D397A8D-EF41-4D49-9306-330E121CB53D}" sibTransId="{452FB1B5-BB60-4BE9-B994-3FC1C1A14E67}"/>
    <dgm:cxn modelId="{00D4B6B7-8E72-41D4-9EF4-E74B80D12B5E}" srcId="{7B62DEA7-9DCD-4B2E-9DC5-BE121C266AFD}" destId="{795B341E-3B1E-4C21-9582-06B1874E78FD}" srcOrd="6" destOrd="0" parTransId="{4D989054-C048-49F6-B0A1-8157B3812BBA}" sibTransId="{3DAF6F68-5553-4F52-B93C-3BA885EDBA75}"/>
    <dgm:cxn modelId="{F4F7B2B9-8354-4208-B480-C43B6EB22371}" srcId="{7B62DEA7-9DCD-4B2E-9DC5-BE121C266AFD}" destId="{E71CC04C-DBFB-4D17-A8AE-AD6EB68CE5FC}" srcOrd="1" destOrd="0" parTransId="{4D7A9DFB-C33F-40A2-B5BA-92013728B2FC}" sibTransId="{6A6260B3-C4BC-4046-963C-BCBD1DC439C1}"/>
    <dgm:cxn modelId="{77E3A2CA-FDAB-4198-BD1F-AF71A4266E01}" type="presOf" srcId="{BA791450-8D1E-4A6F-B71D-2984D9E245C4}" destId="{88C3B4D0-57A0-407B-87F2-AD9BD85D4DE7}" srcOrd="0" destOrd="0" presId="urn:microsoft.com/office/officeart/2008/layout/VerticalCurvedList"/>
    <dgm:cxn modelId="{A5C354EB-C199-4D72-B30B-6A601E2AA132}" srcId="{7B62DEA7-9DCD-4B2E-9DC5-BE121C266AFD}" destId="{8CDD844E-7B01-485D-AEC6-A8245DBE404C}" srcOrd="9" destOrd="0" parTransId="{6882971C-79FA-46B6-A7F3-9CF8CB246570}" sibTransId="{3A80CE53-FD5B-4227-947A-6B6CAC9EB9A8}"/>
    <dgm:cxn modelId="{817E59CB-596C-453B-AE46-2F6713C39F08}" type="presParOf" srcId="{804947E5-9ACC-416F-B12C-5E8D1E342FFC}" destId="{587B5E1D-0E75-4F44-854F-4E2FC93D13B0}" srcOrd="0" destOrd="0" presId="urn:microsoft.com/office/officeart/2008/layout/VerticalCurvedList"/>
    <dgm:cxn modelId="{BB334608-C6A6-4D7A-95EC-0E8D4E9E3C3C}" type="presParOf" srcId="{587B5E1D-0E75-4F44-854F-4E2FC93D13B0}" destId="{D7EB821A-9A40-4975-B97C-FB06FBDEF0F0}" srcOrd="0" destOrd="0" presId="urn:microsoft.com/office/officeart/2008/layout/VerticalCurvedList"/>
    <dgm:cxn modelId="{10C283FD-5D6C-4C5B-B309-333030CB4C48}" type="presParOf" srcId="{D7EB821A-9A40-4975-B97C-FB06FBDEF0F0}" destId="{06FA2FF6-4E84-405E-A36A-F25BE5045074}" srcOrd="0" destOrd="0" presId="urn:microsoft.com/office/officeart/2008/layout/VerticalCurvedList"/>
    <dgm:cxn modelId="{9DEC52B7-AB0E-4E73-8D44-CD572A592FB2}" type="presParOf" srcId="{D7EB821A-9A40-4975-B97C-FB06FBDEF0F0}" destId="{88C3B4D0-57A0-407B-87F2-AD9BD85D4DE7}" srcOrd="1" destOrd="0" presId="urn:microsoft.com/office/officeart/2008/layout/VerticalCurvedList"/>
    <dgm:cxn modelId="{9AD49427-F91C-4926-B61A-DA2DB74C4F81}" type="presParOf" srcId="{D7EB821A-9A40-4975-B97C-FB06FBDEF0F0}" destId="{0C2817A7-AEAB-4CA5-83F7-47B02788855A}" srcOrd="2" destOrd="0" presId="urn:microsoft.com/office/officeart/2008/layout/VerticalCurvedList"/>
    <dgm:cxn modelId="{04CF49C1-329E-48B4-8AA6-E340552B441D}" type="presParOf" srcId="{D7EB821A-9A40-4975-B97C-FB06FBDEF0F0}" destId="{2585EA8F-E3AC-4656-B2D3-4676B23D9E59}" srcOrd="3" destOrd="0" presId="urn:microsoft.com/office/officeart/2008/layout/VerticalCurvedList"/>
    <dgm:cxn modelId="{ECE40D30-DC42-4EE5-AE37-154CF5CC0AAD}" type="presParOf" srcId="{587B5E1D-0E75-4F44-854F-4E2FC93D13B0}" destId="{F887C803-1A6D-4297-B616-77D883BCD07E}" srcOrd="1" destOrd="0" presId="urn:microsoft.com/office/officeart/2008/layout/VerticalCurvedList"/>
    <dgm:cxn modelId="{5399B471-6C67-496A-8526-D34DD5FAFA85}" type="presParOf" srcId="{587B5E1D-0E75-4F44-854F-4E2FC93D13B0}" destId="{1E85D2C4-431B-4DD8-82F1-F3A35093AF7B}" srcOrd="2" destOrd="0" presId="urn:microsoft.com/office/officeart/2008/layout/VerticalCurvedList"/>
    <dgm:cxn modelId="{1A631FAA-2ADD-4745-B3EA-B4497A1946FE}" type="presParOf" srcId="{1E85D2C4-431B-4DD8-82F1-F3A35093AF7B}" destId="{055C0670-49B2-4EC8-A0F4-59006CD04165}" srcOrd="0" destOrd="0" presId="urn:microsoft.com/office/officeart/2008/layout/VerticalCurvedList"/>
    <dgm:cxn modelId="{1F2EA109-4FB6-40A3-A978-AC2DB9C07EA9}" type="presParOf" srcId="{587B5E1D-0E75-4F44-854F-4E2FC93D13B0}" destId="{5345A161-CC74-4ED5-966A-87527FEFC783}" srcOrd="3" destOrd="0" presId="urn:microsoft.com/office/officeart/2008/layout/VerticalCurvedList"/>
    <dgm:cxn modelId="{CF6052F4-2BF7-48F3-B2BA-C93B120F4C99}" type="presParOf" srcId="{587B5E1D-0E75-4F44-854F-4E2FC93D13B0}" destId="{23999891-5058-45C9-B7E3-0D58742FD6BD}" srcOrd="4" destOrd="0" presId="urn:microsoft.com/office/officeart/2008/layout/VerticalCurvedList"/>
    <dgm:cxn modelId="{86104B0B-7734-4FCD-B44E-64041E98838C}" type="presParOf" srcId="{23999891-5058-45C9-B7E3-0D58742FD6BD}" destId="{F4C335FE-0908-461A-BD24-65FF68018001}" srcOrd="0" destOrd="0" presId="urn:microsoft.com/office/officeart/2008/layout/VerticalCurvedList"/>
    <dgm:cxn modelId="{74532C28-625A-4579-988A-B20B4850AD84}" type="presParOf" srcId="{587B5E1D-0E75-4F44-854F-4E2FC93D13B0}" destId="{FA3B3B90-9A18-4B95-A337-DEAE4CC68356}" srcOrd="5" destOrd="0" presId="urn:microsoft.com/office/officeart/2008/layout/VerticalCurvedList"/>
    <dgm:cxn modelId="{F26C575E-0B03-4B50-A27E-53B0E3461210}" type="presParOf" srcId="{587B5E1D-0E75-4F44-854F-4E2FC93D13B0}" destId="{0C2B1C68-2E28-4648-9C5A-C636164EA6B1}" srcOrd="6" destOrd="0" presId="urn:microsoft.com/office/officeart/2008/layout/VerticalCurvedList"/>
    <dgm:cxn modelId="{E2A59C5F-84EF-4B66-8207-36E287E6DD21}" type="presParOf" srcId="{0C2B1C68-2E28-4648-9C5A-C636164EA6B1}" destId="{B63855C9-B0B1-4A11-9DED-E07B43394574}" srcOrd="0" destOrd="0" presId="urn:microsoft.com/office/officeart/2008/layout/VerticalCurvedList"/>
    <dgm:cxn modelId="{14AF77DC-C2EB-42E2-B63B-0EFC5E2F4ED9}" type="presParOf" srcId="{587B5E1D-0E75-4F44-854F-4E2FC93D13B0}" destId="{56AB3BD3-1A0B-4FA6-B66C-4FB5130CF7D7}" srcOrd="7" destOrd="0" presId="urn:microsoft.com/office/officeart/2008/layout/VerticalCurvedList"/>
    <dgm:cxn modelId="{C3310F83-FEA4-44D1-9C36-DDE2C43F22B0}" type="presParOf" srcId="{587B5E1D-0E75-4F44-854F-4E2FC93D13B0}" destId="{D1FE3A51-12F4-4DD9-AD36-86AD1584F3D3}" srcOrd="8" destOrd="0" presId="urn:microsoft.com/office/officeart/2008/layout/VerticalCurvedList"/>
    <dgm:cxn modelId="{EB7ED962-81CC-4266-9A2F-208A34FA69B4}" type="presParOf" srcId="{D1FE3A51-12F4-4DD9-AD36-86AD1584F3D3}" destId="{30239891-A0F4-4D53-B98F-426D24BB6685}" srcOrd="0" destOrd="0" presId="urn:microsoft.com/office/officeart/2008/layout/VerticalCurvedList"/>
    <dgm:cxn modelId="{6F073CA4-BACC-494C-BCF2-B01961FB6807}" type="presParOf" srcId="{587B5E1D-0E75-4F44-854F-4E2FC93D13B0}" destId="{DA0032AD-A363-4765-93D3-67581D6CD424}" srcOrd="9" destOrd="0" presId="urn:microsoft.com/office/officeart/2008/layout/VerticalCurvedList"/>
    <dgm:cxn modelId="{606D4646-A104-487D-B706-898D20962FC8}" type="presParOf" srcId="{587B5E1D-0E75-4F44-854F-4E2FC93D13B0}" destId="{030F346C-824A-4C26-8FA0-3E458E0CC739}" srcOrd="10" destOrd="0" presId="urn:microsoft.com/office/officeart/2008/layout/VerticalCurvedList"/>
    <dgm:cxn modelId="{16609571-C221-4A2E-A6B9-FE17E85C9EB4}" type="presParOf" srcId="{030F346C-824A-4C26-8FA0-3E458E0CC739}" destId="{ED8AE726-C8D1-42AB-AA94-1DA2AADBD5EA}" srcOrd="0" destOrd="0" presId="urn:microsoft.com/office/officeart/2008/layout/VerticalCurvedList"/>
    <dgm:cxn modelId="{5E738727-EC01-4079-A8EB-A1CA18FA4FD7}" type="presParOf" srcId="{587B5E1D-0E75-4F44-854F-4E2FC93D13B0}" destId="{4047177D-6613-457C-9389-FD63A26EBBF1}" srcOrd="11" destOrd="0" presId="urn:microsoft.com/office/officeart/2008/layout/VerticalCurvedList"/>
    <dgm:cxn modelId="{5F7A0613-0BFD-45F0-9743-344A82BD2BD9}" type="presParOf" srcId="{587B5E1D-0E75-4F44-854F-4E2FC93D13B0}" destId="{440C60C2-042D-4912-9813-B2E80ABD6706}" srcOrd="12" destOrd="0" presId="urn:microsoft.com/office/officeart/2008/layout/VerticalCurvedList"/>
    <dgm:cxn modelId="{63812804-8F17-4BD5-B72C-B6D04557406B}" type="presParOf" srcId="{440C60C2-042D-4912-9813-B2E80ABD6706}" destId="{186C8635-645D-4DEC-8A56-213F2E8273F6}" srcOrd="0" destOrd="0" presId="urn:microsoft.com/office/officeart/2008/layout/VerticalCurvedList"/>
    <dgm:cxn modelId="{381FE2FE-82DF-41F7-95C0-D1E6E9147663}" type="presParOf" srcId="{587B5E1D-0E75-4F44-854F-4E2FC93D13B0}" destId="{5A17A75A-54CC-4304-BCF2-5052FE04D659}" srcOrd="13" destOrd="0" presId="urn:microsoft.com/office/officeart/2008/layout/VerticalCurvedList"/>
    <dgm:cxn modelId="{41F80ADA-D067-4DF5-9766-77BF1E8B1178}" type="presParOf" srcId="{587B5E1D-0E75-4F44-854F-4E2FC93D13B0}" destId="{EF38643A-CB48-4056-9691-F7C7C5ED8416}" srcOrd="14" destOrd="0" presId="urn:microsoft.com/office/officeart/2008/layout/VerticalCurvedList"/>
    <dgm:cxn modelId="{D2A56B3B-1BC6-4D35-A767-A75F21B3E626}" type="presParOf" srcId="{EF38643A-CB48-4056-9691-F7C7C5ED8416}" destId="{A8F4DFE2-F5E1-45B4-9027-6C3F57C8F1C2}"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3B4D0-57A0-407B-87F2-AD9BD85D4DE7}">
      <dsp:nvSpPr>
        <dsp:cNvPr id="0" name=""/>
        <dsp:cNvSpPr/>
      </dsp:nvSpPr>
      <dsp:spPr>
        <a:xfrm>
          <a:off x="-5565336" y="-852487"/>
          <a:ext cx="6629901" cy="6629901"/>
        </a:xfrm>
        <a:prstGeom prst="blockArc">
          <a:avLst>
            <a:gd name="adj1" fmla="val 18900000"/>
            <a:gd name="adj2" fmla="val 2700000"/>
            <a:gd name="adj3" fmla="val 326"/>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7C803-1A6D-4297-B616-77D883BCD07E}">
      <dsp:nvSpPr>
        <dsp:cNvPr id="0" name=""/>
        <dsp:cNvSpPr/>
      </dsp:nvSpPr>
      <dsp:spPr>
        <a:xfrm>
          <a:off x="345483" y="223887"/>
          <a:ext cx="6423150"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solidFill>
                <a:schemeClr val="accent1"/>
              </a:solidFill>
            </a:rPr>
            <a:t>What is devops</a:t>
          </a:r>
        </a:p>
      </dsp:txBody>
      <dsp:txXfrm>
        <a:off x="345483" y="223887"/>
        <a:ext cx="6423150" cy="447577"/>
      </dsp:txXfrm>
    </dsp:sp>
    <dsp:sp modelId="{055C0670-49B2-4EC8-A0F4-59006CD04165}">
      <dsp:nvSpPr>
        <dsp:cNvPr id="0" name=""/>
        <dsp:cNvSpPr/>
      </dsp:nvSpPr>
      <dsp:spPr>
        <a:xfrm>
          <a:off x="65747" y="167940"/>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5A161-CC74-4ED5-966A-87527FEFC783}">
      <dsp:nvSpPr>
        <dsp:cNvPr id="0" name=""/>
        <dsp:cNvSpPr/>
      </dsp:nvSpPr>
      <dsp:spPr>
        <a:xfrm>
          <a:off x="750805" y="895647"/>
          <a:ext cx="6017829"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accent1"/>
              </a:solidFill>
            </a:rPr>
            <a:t>BENEFITS OF DEVOPS </a:t>
          </a:r>
          <a:endParaRPr lang="en-US" sz="2300" kern="1200" dirty="0"/>
        </a:p>
      </dsp:txBody>
      <dsp:txXfrm>
        <a:off x="750805" y="895647"/>
        <a:ext cx="6017829" cy="447577"/>
      </dsp:txXfrm>
    </dsp:sp>
    <dsp:sp modelId="{F4C335FE-0908-461A-BD24-65FF68018001}">
      <dsp:nvSpPr>
        <dsp:cNvPr id="0" name=""/>
        <dsp:cNvSpPr/>
      </dsp:nvSpPr>
      <dsp:spPr>
        <a:xfrm>
          <a:off x="471069" y="839700"/>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3B3B90-9A18-4B95-A337-DEAE4CC68356}">
      <dsp:nvSpPr>
        <dsp:cNvPr id="0" name=""/>
        <dsp:cNvSpPr/>
      </dsp:nvSpPr>
      <dsp:spPr>
        <a:xfrm>
          <a:off x="972919" y="1566914"/>
          <a:ext cx="5795714"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accent1"/>
              </a:solidFill>
            </a:rPr>
            <a:t>FULLSTACK vs. DEVOPS</a:t>
          </a:r>
          <a:endParaRPr lang="en-US" sz="2300" kern="1200" dirty="0"/>
        </a:p>
      </dsp:txBody>
      <dsp:txXfrm>
        <a:off x="972919" y="1566914"/>
        <a:ext cx="5795714" cy="447577"/>
      </dsp:txXfrm>
    </dsp:sp>
    <dsp:sp modelId="{B63855C9-B0B1-4A11-9DED-E07B43394574}">
      <dsp:nvSpPr>
        <dsp:cNvPr id="0" name=""/>
        <dsp:cNvSpPr/>
      </dsp:nvSpPr>
      <dsp:spPr>
        <a:xfrm>
          <a:off x="693183" y="151096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AB3BD3-1A0B-4FA6-B66C-4FB5130CF7D7}">
      <dsp:nvSpPr>
        <dsp:cNvPr id="0" name=""/>
        <dsp:cNvSpPr/>
      </dsp:nvSpPr>
      <dsp:spPr>
        <a:xfrm>
          <a:off x="1043838" y="2238674"/>
          <a:ext cx="5724795"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accent1"/>
              </a:solidFill>
            </a:rPr>
            <a:t>DEVOPS TOOLS </a:t>
          </a:r>
          <a:endParaRPr lang="en-US" sz="2300" kern="1200" dirty="0"/>
        </a:p>
      </dsp:txBody>
      <dsp:txXfrm>
        <a:off x="1043838" y="2238674"/>
        <a:ext cx="5724795" cy="447577"/>
      </dsp:txXfrm>
    </dsp:sp>
    <dsp:sp modelId="{30239891-A0F4-4D53-B98F-426D24BB6685}">
      <dsp:nvSpPr>
        <dsp:cNvPr id="0" name=""/>
        <dsp:cNvSpPr/>
      </dsp:nvSpPr>
      <dsp:spPr>
        <a:xfrm>
          <a:off x="764102" y="218272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032AD-A363-4765-93D3-67581D6CD424}">
      <dsp:nvSpPr>
        <dsp:cNvPr id="0" name=""/>
        <dsp:cNvSpPr/>
      </dsp:nvSpPr>
      <dsp:spPr>
        <a:xfrm>
          <a:off x="972919" y="2910434"/>
          <a:ext cx="5795714"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solidFill>
                <a:schemeClr val="accent1"/>
              </a:solidFill>
            </a:rPr>
            <a:t>Introduction to CI/CD</a:t>
          </a:r>
        </a:p>
      </dsp:txBody>
      <dsp:txXfrm>
        <a:off x="972919" y="2910434"/>
        <a:ext cx="5795714" cy="447577"/>
      </dsp:txXfrm>
    </dsp:sp>
    <dsp:sp modelId="{ED8AE726-C8D1-42AB-AA94-1DA2AADBD5EA}">
      <dsp:nvSpPr>
        <dsp:cNvPr id="0" name=""/>
        <dsp:cNvSpPr/>
      </dsp:nvSpPr>
      <dsp:spPr>
        <a:xfrm>
          <a:off x="693183" y="285448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47177D-6613-457C-9389-FD63A26EBBF1}">
      <dsp:nvSpPr>
        <dsp:cNvPr id="0" name=""/>
        <dsp:cNvSpPr/>
      </dsp:nvSpPr>
      <dsp:spPr>
        <a:xfrm>
          <a:off x="750805" y="3581702"/>
          <a:ext cx="6017829"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solidFill>
                <a:schemeClr val="accent1"/>
              </a:solidFill>
            </a:rPr>
            <a:t>CI/CD Best practices</a:t>
          </a:r>
        </a:p>
      </dsp:txBody>
      <dsp:txXfrm>
        <a:off x="750805" y="3581702"/>
        <a:ext cx="6017829" cy="447577"/>
      </dsp:txXfrm>
    </dsp:sp>
    <dsp:sp modelId="{186C8635-645D-4DEC-8A56-213F2E8273F6}">
      <dsp:nvSpPr>
        <dsp:cNvPr id="0" name=""/>
        <dsp:cNvSpPr/>
      </dsp:nvSpPr>
      <dsp:spPr>
        <a:xfrm>
          <a:off x="471069" y="3525755"/>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17A75A-54CC-4304-BCF2-5052FE04D659}">
      <dsp:nvSpPr>
        <dsp:cNvPr id="0" name=""/>
        <dsp:cNvSpPr/>
      </dsp:nvSpPr>
      <dsp:spPr>
        <a:xfrm>
          <a:off x="345483" y="4253462"/>
          <a:ext cx="6423150"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accent1"/>
              </a:solidFill>
            </a:rPr>
            <a:t>TOOLS AVAILABLE FOR CI/CD</a:t>
          </a:r>
          <a:endParaRPr lang="en-US" sz="2300" kern="1200" dirty="0"/>
        </a:p>
      </dsp:txBody>
      <dsp:txXfrm>
        <a:off x="345483" y="4253462"/>
        <a:ext cx="6423150" cy="447577"/>
      </dsp:txXfrm>
    </dsp:sp>
    <dsp:sp modelId="{A8F4DFE2-F5E1-45B4-9027-6C3F57C8F1C2}">
      <dsp:nvSpPr>
        <dsp:cNvPr id="0" name=""/>
        <dsp:cNvSpPr/>
      </dsp:nvSpPr>
      <dsp:spPr>
        <a:xfrm>
          <a:off x="65747" y="4197515"/>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4/11/2019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4/11/2019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4/11/2019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4/11/2019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7.wdp"/><Relationship Id="rId5" Type="http://schemas.microsoft.com/office/2007/relationships/hdphoto" Target="../media/hdphoto2.wdp"/><Relationship Id="rId15" Type="http://schemas.microsoft.com/office/2007/relationships/hdphoto" Target="../media/hdphoto9.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6.wdp"/><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duotone>
              <a:prstClr val="black"/>
              <a:schemeClr val="tx2">
                <a:tint val="45000"/>
                <a:satMod val="400000"/>
              </a:schemeClr>
            </a:duotone>
            <a:alphaModFix/>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a:stretch/>
        </p:blipFill>
        <p:spPr>
          <a:xfrm>
            <a:off x="330456" y="414458"/>
            <a:ext cx="11531088" cy="6029084"/>
          </a:xfrm>
          <a:prstGeom prst="rect">
            <a:avLst/>
          </a:prstGeom>
        </p:spPr>
      </p:pic>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810001" y="4902200"/>
            <a:ext cx="10572000" cy="694862"/>
          </a:xfrm>
        </p:spPr>
        <p:txBody>
          <a:bodyPr>
            <a:noAutofit/>
          </a:bodyPr>
          <a:lstStyle/>
          <a:p>
            <a:pPr>
              <a:lnSpc>
                <a:spcPct val="90000"/>
              </a:lnSpc>
            </a:pPr>
            <a:r>
              <a:rPr lang="en-US" sz="7200" dirty="0"/>
              <a:t>DEVOPS</a:t>
            </a:r>
            <a:br>
              <a:rPr lang="en-US" sz="7200" dirty="0"/>
            </a:br>
            <a:r>
              <a:rPr lang="en-US" sz="7200" dirty="0"/>
              <a:t>CI/CD</a:t>
            </a:r>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810001" y="5594110"/>
            <a:ext cx="10572000" cy="434974"/>
          </a:xfrm>
        </p:spPr>
        <p:txBody>
          <a:bodyPr>
            <a:normAutofit/>
          </a:bodyPr>
          <a:lstStyle/>
          <a:p>
            <a:r>
              <a:rPr lang="en-US" dirty="0"/>
              <a:t>A quick overview</a:t>
            </a:r>
          </a:p>
        </p:txBody>
      </p:sp>
    </p:spTree>
    <p:extLst>
      <p:ext uri="{BB962C8B-B14F-4D97-AF65-F5344CB8AC3E}">
        <p14:creationId xmlns:p14="http://schemas.microsoft.com/office/powerpoint/2010/main" val="198402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154" y="4908533"/>
            <a:ext cx="10561418" cy="1468800"/>
          </a:xfrm>
        </p:spPr>
        <p:txBody>
          <a:bodyPr/>
          <a:lstStyle/>
          <a:p>
            <a:r>
              <a:rPr lang="en-US" dirty="0"/>
              <a:t>SECURITY</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Build more effective teams under a DevOps cultural model, which emphasizes values such as ownership and accountability. Developers and operations teams collaborate closely, share many responsibilities, and combine their workflows. This reduces inefficiencies and saves time (e.g. reduced handover periods between developers and operations, writing code that takes into account the environment in which it is run).</a:t>
            </a:r>
          </a:p>
        </p:txBody>
      </p:sp>
      <p:pic>
        <p:nvPicPr>
          <p:cNvPr id="5" name="Picture 4" descr="DevOps-What-is_securit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833905" y="5293921"/>
            <a:ext cx="1676400" cy="1200150"/>
          </a:xfrm>
          <a:prstGeom prst="rect">
            <a:avLst/>
          </a:prstGeom>
          <a:noFill/>
          <a:ln>
            <a:noFill/>
          </a:ln>
        </p:spPr>
      </p:pic>
    </p:spTree>
    <p:extLst>
      <p:ext uri="{BB962C8B-B14F-4D97-AF65-F5344CB8AC3E}">
        <p14:creationId xmlns:p14="http://schemas.microsoft.com/office/powerpoint/2010/main" val="22323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85" y="1238502"/>
            <a:ext cx="5893841" cy="2645912"/>
          </a:xfrm>
        </p:spPr>
        <p:txBody>
          <a:bodyPr/>
          <a:lstStyle/>
          <a:p>
            <a:r>
              <a:rPr lang="en-US" dirty="0"/>
              <a:t>MISCONCEPTIONS</a:t>
            </a:r>
            <a:br>
              <a:rPr lang="en-US" dirty="0"/>
            </a:br>
            <a:r>
              <a:rPr lang="en-US" dirty="0"/>
              <a:t>ABOUT DEVOPS</a:t>
            </a:r>
            <a:br>
              <a:rPr lang="en-US" dirty="0"/>
            </a:br>
            <a:endParaRPr lang="en-US" dirty="0"/>
          </a:p>
        </p:txBody>
      </p:sp>
      <p:sp>
        <p:nvSpPr>
          <p:cNvPr id="3" name="Text Placeholder 2"/>
          <p:cNvSpPr>
            <a:spLocks noGrp="1"/>
          </p:cNvSpPr>
          <p:nvPr>
            <p:ph type="body" idx="1"/>
          </p:nvPr>
        </p:nvSpPr>
        <p:spPr>
          <a:xfrm>
            <a:off x="654755" y="5270463"/>
            <a:ext cx="6103755" cy="910178"/>
          </a:xfrm>
        </p:spPr>
        <p:txBody>
          <a:bodyPr/>
          <a:lstStyle/>
          <a:p>
            <a:r>
              <a:rPr lang="en-US" sz="3200" b="1" dirty="0">
                <a:solidFill>
                  <a:schemeClr val="accent1"/>
                </a:solidFill>
              </a:rPr>
              <a:t>What is DevOps Not?</a:t>
            </a:r>
          </a:p>
          <a:p>
            <a:endParaRPr lang="en-US" dirty="0"/>
          </a:p>
        </p:txBody>
      </p:sp>
      <p:sp>
        <p:nvSpPr>
          <p:cNvPr id="4" name="Text Placeholder 3"/>
          <p:cNvSpPr>
            <a:spLocks noGrp="1"/>
          </p:cNvSpPr>
          <p:nvPr>
            <p:ph type="body" sz="quarter" idx="16"/>
          </p:nvPr>
        </p:nvSpPr>
        <p:spPr>
          <a:xfrm>
            <a:off x="7218948" y="1081455"/>
            <a:ext cx="4604084" cy="4902249"/>
          </a:xfrm>
        </p:spPr>
        <p:txBody>
          <a:bodyPr>
            <a:normAutofit/>
          </a:bodyPr>
          <a:lstStyle/>
          <a:p>
            <a:pPr marL="285750" indent="-285750">
              <a:buFont typeface="Arial" panose="020B0604020202020204" pitchFamily="34" charset="0"/>
              <a:buChar char="•"/>
            </a:pPr>
            <a:r>
              <a:rPr lang="en-US" sz="3000" b="1" dirty="0"/>
              <a:t>It’s Not NoOps</a:t>
            </a:r>
          </a:p>
          <a:p>
            <a:pPr marL="285750" indent="-285750">
              <a:buFont typeface="Arial" panose="020B0604020202020204" pitchFamily="34" charset="0"/>
              <a:buChar char="•"/>
            </a:pPr>
            <a:r>
              <a:rPr lang="en-US" sz="3000" b="1" dirty="0"/>
              <a:t>It’s Not (Just) Tools</a:t>
            </a:r>
          </a:p>
          <a:p>
            <a:pPr marL="285750" indent="-285750">
              <a:buFont typeface="Arial" panose="020B0604020202020204" pitchFamily="34" charset="0"/>
              <a:buChar char="•"/>
            </a:pPr>
            <a:r>
              <a:rPr lang="en-US" sz="3000" b="1" dirty="0"/>
              <a:t>It’s Not (Just) Culture</a:t>
            </a:r>
          </a:p>
          <a:p>
            <a:pPr marL="285750" indent="-285750">
              <a:buFont typeface="Arial" panose="020B0604020202020204" pitchFamily="34" charset="0"/>
              <a:buChar char="•"/>
            </a:pPr>
            <a:r>
              <a:rPr lang="en-US" sz="3000" b="1" dirty="0"/>
              <a:t>It’s Not (Just) Devs and Ops</a:t>
            </a:r>
          </a:p>
          <a:p>
            <a:pPr marL="285750" indent="-285750">
              <a:buFont typeface="Arial" panose="020B0604020202020204" pitchFamily="34" charset="0"/>
              <a:buChar char="•"/>
            </a:pPr>
            <a:r>
              <a:rPr lang="en-US" sz="3000" b="1" dirty="0"/>
              <a:t>It’s Not (Just) A Job Title</a:t>
            </a:r>
          </a:p>
          <a:p>
            <a:pPr marL="285750" indent="-285750">
              <a:buFont typeface="Arial" panose="020B0604020202020204" pitchFamily="34" charset="0"/>
              <a:buChar char="•"/>
            </a:pPr>
            <a:r>
              <a:rPr lang="en-US" sz="3000" b="1" dirty="0"/>
              <a:t>It’s Not Everything</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40578" y="4459491"/>
            <a:ext cx="1941309" cy="1941309"/>
          </a:xfrm>
          <a:prstGeom prst="rect">
            <a:avLst/>
          </a:prstGeom>
        </p:spPr>
      </p:pic>
    </p:spTree>
    <p:extLst>
      <p:ext uri="{BB962C8B-B14F-4D97-AF65-F5344CB8AC3E}">
        <p14:creationId xmlns:p14="http://schemas.microsoft.com/office/powerpoint/2010/main" val="3113799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8" b="14650"/>
          <a:stretch/>
        </p:blipFill>
        <p:spPr>
          <a:xfrm>
            <a:off x="-128337" y="-56147"/>
            <a:ext cx="12560783" cy="7050505"/>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590"/>
                    </a14:imgEffect>
                    <a14:imgEffect>
                      <a14:saturation sat="384000"/>
                    </a14:imgEffect>
                    <a14:imgEffect>
                      <a14:brightnessContrast contrast="45000"/>
                    </a14:imgEffect>
                  </a14:imgLayer>
                </a14:imgProps>
              </a:ext>
              <a:ext uri="{28A0092B-C50C-407E-A947-70E740481C1C}">
                <a14:useLocalDpi xmlns:a14="http://schemas.microsoft.com/office/drawing/2010/main" val="0"/>
              </a:ext>
            </a:extLst>
          </a:blip>
          <a:stretch>
            <a:fillRect/>
          </a:stretch>
        </p:blipFill>
        <p:spPr>
          <a:xfrm>
            <a:off x="-240633" y="-56148"/>
            <a:ext cx="12673079" cy="7050505"/>
          </a:xfrm>
          <a:prstGeom prst="rect">
            <a:avLst/>
          </a:prstGeom>
        </p:spPr>
      </p:pic>
      <p:sp>
        <p:nvSpPr>
          <p:cNvPr id="14" name="Rounded Rectangular Callout 13"/>
          <p:cNvSpPr/>
          <p:nvPr/>
        </p:nvSpPr>
        <p:spPr>
          <a:xfrm>
            <a:off x="22727" y="114043"/>
            <a:ext cx="5283016" cy="898066"/>
          </a:xfrm>
          <a:prstGeom prst="wedgeRoundRectCallout">
            <a:avLst>
              <a:gd name="adj1" fmla="val 22080"/>
              <a:gd name="adj2" fmla="val 87886"/>
              <a:gd name="adj3" fmla="val 1666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ular Callout 12"/>
          <p:cNvSpPr/>
          <p:nvPr/>
        </p:nvSpPr>
        <p:spPr>
          <a:xfrm rot="10800000">
            <a:off x="6811147" y="5960513"/>
            <a:ext cx="4594789" cy="769441"/>
          </a:xfrm>
          <a:prstGeom prst="wedgeRoundRectCallout">
            <a:avLst>
              <a:gd name="adj1" fmla="val 22080"/>
              <a:gd name="adj2" fmla="val 104686"/>
              <a:gd name="adj3" fmla="val 16667"/>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28084" y="898359"/>
            <a:ext cx="0" cy="5261810"/>
          </a:xfrm>
          <a:prstGeom prst="line">
            <a:avLst/>
          </a:prstGeom>
          <a:ln w="41275">
            <a:solidFill>
              <a:schemeClr val="accent1">
                <a:alpha val="43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8179" y="239910"/>
            <a:ext cx="5147563" cy="646331"/>
          </a:xfrm>
          <a:prstGeom prst="rect">
            <a:avLst/>
          </a:prstGeom>
          <a:noFill/>
        </p:spPr>
        <p:txBody>
          <a:bodyPr wrap="none" rtlCol="0">
            <a:spAutoFit/>
          </a:bodyPr>
          <a:lstStyle/>
          <a:p>
            <a:r>
              <a:rPr lang="en-US" sz="3600" b="1" dirty="0"/>
              <a:t>FULLSTACK DEVELOPER</a:t>
            </a:r>
          </a:p>
        </p:txBody>
      </p:sp>
      <p:sp>
        <p:nvSpPr>
          <p:cNvPr id="10" name="TextBox 9"/>
          <p:cNvSpPr txBox="1"/>
          <p:nvPr/>
        </p:nvSpPr>
        <p:spPr>
          <a:xfrm>
            <a:off x="7012377" y="6022068"/>
            <a:ext cx="4278735" cy="646331"/>
          </a:xfrm>
          <a:prstGeom prst="rect">
            <a:avLst/>
          </a:prstGeom>
          <a:noFill/>
        </p:spPr>
        <p:txBody>
          <a:bodyPr wrap="none" rtlCol="0">
            <a:spAutoFit/>
          </a:bodyPr>
          <a:lstStyle/>
          <a:p>
            <a:r>
              <a:rPr lang="en-US" sz="3600" b="1" dirty="0"/>
              <a:t>DEVOPS ENGINEER</a:t>
            </a:r>
          </a:p>
        </p:txBody>
      </p:sp>
      <p:sp>
        <p:nvSpPr>
          <p:cNvPr id="15" name="TextBox 14"/>
          <p:cNvSpPr txBox="1"/>
          <p:nvPr/>
        </p:nvSpPr>
        <p:spPr>
          <a:xfrm>
            <a:off x="5492959" y="2759823"/>
            <a:ext cx="1318189" cy="769441"/>
          </a:xfrm>
          <a:prstGeom prst="rect">
            <a:avLst/>
          </a:prstGeom>
          <a:noFill/>
        </p:spPr>
        <p:txBody>
          <a:bodyPr wrap="square" rtlCol="0">
            <a:spAutoFit/>
          </a:bodyPr>
          <a:lstStyle/>
          <a:p>
            <a:r>
              <a:rPr lang="en-US" sz="4400" b="1" dirty="0">
                <a:solidFill>
                  <a:schemeClr val="accent1">
                    <a:lumMod val="60000"/>
                    <a:lumOff val="40000"/>
                  </a:schemeClr>
                </a:solidFill>
              </a:rPr>
              <a:t>V</a:t>
            </a:r>
            <a:r>
              <a:rPr lang="en-US" sz="4400" dirty="0">
                <a:solidFill>
                  <a:schemeClr val="accent1">
                    <a:lumMod val="60000"/>
                    <a:lumOff val="40000"/>
                  </a:schemeClr>
                </a:solidFill>
              </a:rPr>
              <a:t>  </a:t>
            </a:r>
            <a:r>
              <a:rPr lang="en-US" sz="4400" b="1" dirty="0">
                <a:solidFill>
                  <a:schemeClr val="accent1">
                    <a:lumMod val="60000"/>
                    <a:lumOff val="40000"/>
                  </a:schemeClr>
                </a:solidFill>
              </a:rPr>
              <a:t>S</a:t>
            </a:r>
          </a:p>
        </p:txBody>
      </p:sp>
    </p:spTree>
    <p:extLst>
      <p:ext uri="{BB962C8B-B14F-4D97-AF65-F5344CB8AC3E}">
        <p14:creationId xmlns:p14="http://schemas.microsoft.com/office/powerpoint/2010/main" val="17617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vs. DEVOPS</a:t>
            </a:r>
          </a:p>
        </p:txBody>
      </p:sp>
      <p:sp>
        <p:nvSpPr>
          <p:cNvPr id="3" name="Text Placeholder 2"/>
          <p:cNvSpPr>
            <a:spLocks noGrp="1"/>
          </p:cNvSpPr>
          <p:nvPr>
            <p:ph type="body" idx="1"/>
          </p:nvPr>
        </p:nvSpPr>
        <p:spPr/>
        <p:txBody>
          <a:bodyPr/>
          <a:lstStyle/>
          <a:p>
            <a:r>
              <a:rPr lang="en-US" sz="2400" b="1" dirty="0">
                <a:solidFill>
                  <a:schemeClr val="accent1"/>
                </a:solidFill>
              </a:rPr>
              <a:t>FULLSTACK DEVELOPER</a:t>
            </a:r>
          </a:p>
        </p:txBody>
      </p:sp>
      <p:sp>
        <p:nvSpPr>
          <p:cNvPr id="4" name="Content Placeholder 3"/>
          <p:cNvSpPr>
            <a:spLocks noGrp="1"/>
          </p:cNvSpPr>
          <p:nvPr>
            <p:ph sz="half" idx="2"/>
          </p:nvPr>
        </p:nvSpPr>
        <p:spPr/>
        <p:txBody>
          <a:bodyPr>
            <a:normAutofit lnSpcReduction="10000"/>
          </a:bodyPr>
          <a:lstStyle/>
          <a:p>
            <a:r>
              <a:rPr lang="en-US" dirty="0"/>
              <a:t>Have skillset  in multiple technical areas</a:t>
            </a:r>
          </a:p>
          <a:p>
            <a:r>
              <a:rPr lang="en-US" dirty="0"/>
              <a:t>They also use devops tools such as Docker, Vagrant</a:t>
            </a:r>
          </a:p>
          <a:p>
            <a:r>
              <a:rPr lang="en-US" dirty="0"/>
              <a:t>Mostly involved in development integration.</a:t>
            </a:r>
          </a:p>
          <a:p>
            <a:r>
              <a:rPr lang="en-US" dirty="0"/>
              <a:t>A term often used to describe someone who develops frontend, backend, and db queries, often spanning multiple languages and markup styles such as python, JavaScript, html, and css.</a:t>
            </a:r>
          </a:p>
        </p:txBody>
      </p:sp>
      <p:sp>
        <p:nvSpPr>
          <p:cNvPr id="5" name="Text Placeholder 4"/>
          <p:cNvSpPr>
            <a:spLocks noGrp="1"/>
          </p:cNvSpPr>
          <p:nvPr>
            <p:ph type="body" sz="quarter" idx="3"/>
          </p:nvPr>
        </p:nvSpPr>
        <p:spPr/>
        <p:txBody>
          <a:bodyPr/>
          <a:lstStyle/>
          <a:p>
            <a:r>
              <a:rPr lang="en-US" sz="2400" b="1" dirty="0">
                <a:solidFill>
                  <a:schemeClr val="accent1"/>
                </a:solidFill>
              </a:rPr>
              <a:t>DEVOPS ENGINEER</a:t>
            </a:r>
          </a:p>
        </p:txBody>
      </p:sp>
      <p:sp>
        <p:nvSpPr>
          <p:cNvPr id="6" name="Content Placeholder 5"/>
          <p:cNvSpPr>
            <a:spLocks noGrp="1"/>
          </p:cNvSpPr>
          <p:nvPr>
            <p:ph sz="quarter" idx="4"/>
          </p:nvPr>
        </p:nvSpPr>
        <p:spPr>
          <a:xfrm>
            <a:off x="6187415" y="2751138"/>
            <a:ext cx="5683743" cy="3954462"/>
          </a:xfrm>
        </p:spPr>
        <p:txBody>
          <a:bodyPr>
            <a:normAutofit lnSpcReduction="10000"/>
          </a:bodyPr>
          <a:lstStyle/>
          <a:p>
            <a:r>
              <a:rPr lang="en-US" dirty="0"/>
              <a:t>DevOps Engineers highly depend on tool-usage than full-stack developers.</a:t>
            </a:r>
          </a:p>
          <a:p>
            <a:r>
              <a:rPr lang="en-US" dirty="0"/>
              <a:t>They also use full stack technologies like Python, Javascript and PHP</a:t>
            </a:r>
          </a:p>
          <a:p>
            <a:r>
              <a:rPr lang="en-US" dirty="0"/>
              <a:t>They are mostly involved in deployment responsibilities</a:t>
            </a:r>
          </a:p>
          <a:p>
            <a:r>
              <a:rPr lang="en-US" dirty="0"/>
              <a:t>Dev + Ops, meaning you build infrastructure as code, manage dev, staging, and production infrastructure. You get alerts in the middle of the night and you fix things magically because you may be the only person in the whole org that knows how it all fits together</a:t>
            </a:r>
          </a:p>
        </p:txBody>
      </p:sp>
    </p:spTree>
    <p:extLst>
      <p:ext uri="{BB962C8B-B14F-4D97-AF65-F5344CB8AC3E}">
        <p14:creationId xmlns:p14="http://schemas.microsoft.com/office/powerpoint/2010/main" val="16319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alpha val="65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colorTemperature colorTemp="10682"/>
                    </a14:imgEffect>
                    <a14:imgEffect>
                      <a14:saturation sat="400000"/>
                    </a14:imgEffect>
                    <a14:imgEffect>
                      <a14:brightnessContrast contrast="42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6" name="Pentagon 15"/>
          <p:cNvSpPr/>
          <p:nvPr/>
        </p:nvSpPr>
        <p:spPr>
          <a:xfrm>
            <a:off x="312820" y="232610"/>
            <a:ext cx="11566358" cy="1475873"/>
          </a:xfrm>
          <a:prstGeom prst="homePlat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t>Blurring the line between full-stack and DevOps</a:t>
            </a:r>
            <a:endParaRPr lang="en-US" sz="3200" b="1" dirty="0"/>
          </a:p>
        </p:txBody>
      </p:sp>
      <p:sp>
        <p:nvSpPr>
          <p:cNvPr id="17" name="Chevron 16"/>
          <p:cNvSpPr/>
          <p:nvPr/>
        </p:nvSpPr>
        <p:spPr>
          <a:xfrm>
            <a:off x="561475" y="481263"/>
            <a:ext cx="625642" cy="978569"/>
          </a:xfrm>
          <a:prstGeom prst="chevron">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1026696" y="481261"/>
            <a:ext cx="625642" cy="978569"/>
          </a:xfrm>
          <a:prstGeom prst="chevron">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312822" y="1985208"/>
            <a:ext cx="11566356" cy="4678204"/>
          </a:xfrm>
          <a:prstGeom prst="rect">
            <a:avLst/>
          </a:prstGeom>
          <a:noFill/>
        </p:spPr>
        <p:txBody>
          <a:bodyPr wrap="square" rtlCol="0">
            <a:spAutoFit/>
          </a:bodyPr>
          <a:lstStyle/>
          <a:p>
            <a:r>
              <a:rPr lang="en-US" sz="2000" b="1" dirty="0"/>
              <a:t>It’s an interesting tale of how working practices develop according to necessity and how methodologies and ideas interact with the practical details of a given situation. It tells the story of how the Washington Post went about building its submission platform, and how the way in which the project was resourced and managed changed according to certain pressures – internal and external. The title might actually be misleading – if you read it, it’s not so much that DevOps necessitates full-stack development, more that each thing grows out of the next. It might even be said that the reverse is true – that </a:t>
            </a:r>
            <a:r>
              <a:rPr lang="en-US" sz="2000" b="1" i="1" dirty="0"/>
              <a:t>full-stack development necessitates DevOps thinking</a:t>
            </a:r>
            <a:r>
              <a:rPr lang="en-US" sz="2000" b="1" dirty="0"/>
              <a:t>.</a:t>
            </a:r>
          </a:p>
          <a:p>
            <a:r>
              <a:rPr lang="en-US" sz="2000" b="1" dirty="0"/>
              <a:t>The relationship between DevOps and full-stack development gives a real indication of the state of the tech world in 2015. Within a tech landscape of increasing complexity and cross-pollination there are going to be opportunities for developers and engineers to significantly drive their value as technical professionals. It’s simply a question of learning more, and of being open to new challenges and ideas about how to work effectively. It probably won’t be easy, but it might just be a fun journey.</a:t>
            </a:r>
          </a:p>
          <a:p>
            <a:endParaRPr lang="en-US" dirty="0"/>
          </a:p>
        </p:txBody>
      </p:sp>
    </p:spTree>
    <p:extLst>
      <p:ext uri="{BB962C8B-B14F-4D97-AF65-F5344CB8AC3E}">
        <p14:creationId xmlns:p14="http://schemas.microsoft.com/office/powerpoint/2010/main" val="205084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A4C41A6C-A036-4A9A-A301-23366DE9D62D}"/>
              </a:ext>
            </a:extLst>
          </p:cNvPr>
          <p:cNvSpPr/>
          <p:nvPr/>
        </p:nvSpPr>
        <p:spPr>
          <a:xfrm>
            <a:off x="1" y="934387"/>
            <a:ext cx="12191999" cy="989975"/>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          FREQUENTLY USED DEVOPS TOOLS</a:t>
            </a:r>
          </a:p>
        </p:txBody>
      </p:sp>
      <p:pic>
        <p:nvPicPr>
          <p:cNvPr id="11" name="Picture 10">
            <a:extLst>
              <a:ext uri="{FF2B5EF4-FFF2-40B4-BE49-F238E27FC236}">
                <a16:creationId xmlns:a16="http://schemas.microsoft.com/office/drawing/2014/main" id="{6574EDDE-041A-40DD-BAE9-A6E170FC688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9485" y="419724"/>
            <a:ext cx="2019300" cy="2019300"/>
          </a:xfrm>
          <a:prstGeom prst="rect">
            <a:avLst/>
          </a:prstGeom>
        </p:spPr>
      </p:pic>
      <p:sp>
        <p:nvSpPr>
          <p:cNvPr id="15" name="Content Placeholder 14">
            <a:extLst>
              <a:ext uri="{FF2B5EF4-FFF2-40B4-BE49-F238E27FC236}">
                <a16:creationId xmlns:a16="http://schemas.microsoft.com/office/drawing/2014/main" id="{15B3EAF7-C851-4BD4-86CF-05B067ED3374}"/>
              </a:ext>
            </a:extLst>
          </p:cNvPr>
          <p:cNvSpPr>
            <a:spLocks noGrp="1"/>
          </p:cNvSpPr>
          <p:nvPr>
            <p:ph sz="half" idx="2"/>
          </p:nvPr>
        </p:nvSpPr>
        <p:spPr/>
        <p:txBody>
          <a:bodyPr>
            <a:normAutofit fontScale="85000" lnSpcReduction="20000"/>
          </a:bodyPr>
          <a:lstStyle/>
          <a:p>
            <a:r>
              <a:rPr lang="en-US" sz="2400" b="1" dirty="0"/>
              <a:t>GRADLE</a:t>
            </a:r>
            <a:r>
              <a:rPr lang="en-US" sz="2400" dirty="0">
                <a:solidFill>
                  <a:srgbClr val="F03B5E"/>
                </a:solidFill>
              </a:rPr>
              <a:t>: A reliable build tool</a:t>
            </a:r>
          </a:p>
          <a:p>
            <a:r>
              <a:rPr lang="en-US" sz="2400" b="1" dirty="0"/>
              <a:t>GIT</a:t>
            </a:r>
            <a:r>
              <a:rPr lang="en-US" sz="2400" dirty="0">
                <a:solidFill>
                  <a:srgbClr val="F03B5E"/>
                </a:solidFill>
              </a:rPr>
              <a:t>: The most popular Source Control Management tool</a:t>
            </a:r>
          </a:p>
          <a:p>
            <a:r>
              <a:rPr lang="en-US" sz="2400" b="1" dirty="0"/>
              <a:t>JENKINS</a:t>
            </a:r>
            <a:r>
              <a:rPr lang="en-US" sz="2400" dirty="0">
                <a:solidFill>
                  <a:srgbClr val="F03B5E"/>
                </a:solidFill>
              </a:rPr>
              <a:t>: Open source go-to automation tool</a:t>
            </a:r>
          </a:p>
          <a:p>
            <a:r>
              <a:rPr lang="en-US" sz="2400" b="1" dirty="0"/>
              <a:t>BAMBOO</a:t>
            </a:r>
            <a:r>
              <a:rPr lang="en-US" sz="2400" dirty="0">
                <a:solidFill>
                  <a:srgbClr val="F03B5E"/>
                </a:solidFill>
              </a:rPr>
              <a:t>: CI/CD server solution</a:t>
            </a:r>
          </a:p>
          <a:p>
            <a:r>
              <a:rPr lang="en-US" sz="2400" b="1" dirty="0"/>
              <a:t>DOCKER</a:t>
            </a:r>
            <a:r>
              <a:rPr lang="en-US" sz="2400" dirty="0">
                <a:solidFill>
                  <a:srgbClr val="F03B5E"/>
                </a:solidFill>
              </a:rPr>
              <a:t>: Container platform </a:t>
            </a:r>
          </a:p>
        </p:txBody>
      </p:sp>
      <p:sp>
        <p:nvSpPr>
          <p:cNvPr id="17" name="Content Placeholder 16">
            <a:extLst>
              <a:ext uri="{FF2B5EF4-FFF2-40B4-BE49-F238E27FC236}">
                <a16:creationId xmlns:a16="http://schemas.microsoft.com/office/drawing/2014/main" id="{F8DBB681-237B-4871-9DE4-EBF0CF25C5AE}"/>
              </a:ext>
            </a:extLst>
          </p:cNvPr>
          <p:cNvSpPr>
            <a:spLocks noGrp="1"/>
          </p:cNvSpPr>
          <p:nvPr>
            <p:ph sz="quarter" idx="4"/>
          </p:nvPr>
        </p:nvSpPr>
        <p:spPr/>
        <p:txBody>
          <a:bodyPr>
            <a:normAutofit fontScale="85000" lnSpcReduction="20000"/>
          </a:bodyPr>
          <a:lstStyle/>
          <a:p>
            <a:r>
              <a:rPr lang="en-US" sz="2400" b="1" dirty="0"/>
              <a:t>KUBERNETES</a:t>
            </a:r>
            <a:r>
              <a:rPr lang="en-US" sz="2400" dirty="0">
                <a:solidFill>
                  <a:srgbClr val="F03B5E"/>
                </a:solidFill>
              </a:rPr>
              <a:t>: Container orchestration platform </a:t>
            </a:r>
          </a:p>
          <a:p>
            <a:r>
              <a:rPr lang="en-US" sz="2400" b="1" dirty="0"/>
              <a:t>PUPPET ENTERPRISE</a:t>
            </a:r>
            <a:r>
              <a:rPr lang="en-US" sz="2600" dirty="0">
                <a:solidFill>
                  <a:srgbClr val="F03B5E"/>
                </a:solidFill>
              </a:rPr>
              <a:t>: Configuration management platform</a:t>
            </a:r>
          </a:p>
          <a:p>
            <a:r>
              <a:rPr lang="en-US" sz="2400" b="1" dirty="0"/>
              <a:t>ANSIBLE</a:t>
            </a:r>
            <a:r>
              <a:rPr lang="en-US" sz="2600" dirty="0">
                <a:solidFill>
                  <a:srgbClr val="F03B5E"/>
                </a:solidFill>
              </a:rPr>
              <a:t>: Configuration management tool</a:t>
            </a:r>
          </a:p>
          <a:p>
            <a:r>
              <a:rPr lang="en-US" sz="2400" b="1" dirty="0"/>
              <a:t>NAGIOS</a:t>
            </a:r>
            <a:r>
              <a:rPr lang="en-US" sz="2600" dirty="0">
                <a:solidFill>
                  <a:srgbClr val="F03B5E"/>
                </a:solidFill>
              </a:rPr>
              <a:t>: Monitoring tool</a:t>
            </a:r>
          </a:p>
          <a:p>
            <a:r>
              <a:rPr lang="en-US" sz="2400" b="1" dirty="0"/>
              <a:t>RAYGUN</a:t>
            </a:r>
            <a:r>
              <a:rPr lang="en-US" sz="2800" dirty="0">
                <a:solidFill>
                  <a:srgbClr val="F03B5E"/>
                </a:solidFill>
              </a:rPr>
              <a:t>: Error monitoring and crash reporting platform</a:t>
            </a:r>
          </a:p>
        </p:txBody>
      </p:sp>
    </p:spTree>
    <p:extLst>
      <p:ext uri="{BB962C8B-B14F-4D97-AF65-F5344CB8AC3E}">
        <p14:creationId xmlns:p14="http://schemas.microsoft.com/office/powerpoint/2010/main" val="215747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131F46-C013-492A-8DAE-62A6EB228C2D}"/>
              </a:ext>
            </a:extLst>
          </p:cNvPr>
          <p:cNvSpPr/>
          <p:nvPr/>
        </p:nvSpPr>
        <p:spPr>
          <a:xfrm>
            <a:off x="824459" y="1028343"/>
            <a:ext cx="10837889" cy="2308324"/>
          </a:xfrm>
          <a:prstGeom prst="rect">
            <a:avLst/>
          </a:prstGeom>
        </p:spPr>
        <p:txBody>
          <a:bodyPr wrap="square">
            <a:spAutoFit/>
          </a:bodyPr>
          <a:lstStyle/>
          <a:p>
            <a:r>
              <a:rPr lang="en-GB" dirty="0"/>
              <a:t>The adoption of CI/CD has changed how developers and testers ship software. Developer approaches are always changing: long ago, we had Waterfall, then it was Agile, and now it's DevOps. DevOps is how modern developers are building great products. The new methods of Continuous Integration, Continuous Delivery (CI/CD), and Continuous Deployment have come with the rise of DevOps. Conventional software development and delivery methods are rapidly becoming obsolete as deployment frequency increases.</a:t>
            </a:r>
          </a:p>
          <a:p>
            <a:r>
              <a:rPr lang="en-GB" dirty="0"/>
              <a:t> </a:t>
            </a:r>
            <a:endParaRPr lang="en-GB" u="sng" dirty="0"/>
          </a:p>
          <a:p>
            <a:r>
              <a:rPr lang="en-GB" u="sng" dirty="0"/>
              <a:t>How the CI/CD pipeline flows </a:t>
            </a:r>
          </a:p>
        </p:txBody>
      </p:sp>
      <p:pic>
        <p:nvPicPr>
          <p:cNvPr id="11" name="Picture 10" descr="What is CI/CD?">
            <a:extLst>
              <a:ext uri="{FF2B5EF4-FFF2-40B4-BE49-F238E27FC236}">
                <a16:creationId xmlns:a16="http://schemas.microsoft.com/office/drawing/2014/main" id="{0D93C1B1-3629-4A6A-8253-2D3326FEF22B}"/>
              </a:ext>
            </a:extLst>
          </p:cNvPr>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33700" y="3530185"/>
            <a:ext cx="6324600" cy="2990850"/>
          </a:xfrm>
          <a:prstGeom prst="rect">
            <a:avLst/>
          </a:prstGeom>
          <a:noFill/>
          <a:ln>
            <a:noFill/>
          </a:ln>
        </p:spPr>
      </p:pic>
      <p:sp>
        <p:nvSpPr>
          <p:cNvPr id="9" name="TextBox 8">
            <a:extLst>
              <a:ext uri="{FF2B5EF4-FFF2-40B4-BE49-F238E27FC236}">
                <a16:creationId xmlns:a16="http://schemas.microsoft.com/office/drawing/2014/main" id="{1F188352-2420-4676-8B0A-4442F067C34C}"/>
              </a:ext>
            </a:extLst>
          </p:cNvPr>
          <p:cNvSpPr txBox="1"/>
          <p:nvPr/>
        </p:nvSpPr>
        <p:spPr>
          <a:xfrm>
            <a:off x="3219251" y="285253"/>
            <a:ext cx="5753498" cy="646331"/>
          </a:xfrm>
          <a:prstGeom prst="rect">
            <a:avLst/>
          </a:prstGeom>
          <a:noFill/>
        </p:spPr>
        <p:txBody>
          <a:bodyPr wrap="none" rtlCol="0">
            <a:spAutoFit/>
          </a:bodyPr>
          <a:lstStyle/>
          <a:p>
            <a:r>
              <a:rPr lang="en-US" sz="3600" b="1" dirty="0">
                <a:solidFill>
                  <a:schemeClr val="accent1"/>
                </a:solidFill>
              </a:rPr>
              <a:t>An Introduction To CI/CD</a:t>
            </a:r>
          </a:p>
        </p:txBody>
      </p:sp>
    </p:spTree>
    <p:extLst>
      <p:ext uri="{BB962C8B-B14F-4D97-AF65-F5344CB8AC3E}">
        <p14:creationId xmlns:p14="http://schemas.microsoft.com/office/powerpoint/2010/main" val="1640799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80ABE088-877A-46BE-BF36-3E6E046F7567}"/>
              </a:ext>
            </a:extLst>
          </p:cNvPr>
          <p:cNvSpPr/>
          <p:nvPr/>
        </p:nvSpPr>
        <p:spPr>
          <a:xfrm rot="5400000">
            <a:off x="8004746" y="1873770"/>
            <a:ext cx="5246557" cy="1499016"/>
          </a:xfrm>
          <a:custGeom>
            <a:avLst/>
            <a:gdLst>
              <a:gd name="connsiteX0" fmla="*/ 0 w 2653259"/>
              <a:gd name="connsiteY0" fmla="*/ 0 h 1499016"/>
              <a:gd name="connsiteX1" fmla="*/ 1828800 w 2653259"/>
              <a:gd name="connsiteY1" fmla="*/ 0 h 1499016"/>
              <a:gd name="connsiteX2" fmla="*/ 2653259 w 2653259"/>
              <a:gd name="connsiteY2" fmla="*/ 749508 h 1499016"/>
              <a:gd name="connsiteX3" fmla="*/ 1828800 w 2653259"/>
              <a:gd name="connsiteY3" fmla="*/ 1499016 h 1499016"/>
              <a:gd name="connsiteX4" fmla="*/ 0 w 2653259"/>
              <a:gd name="connsiteY4" fmla="*/ 1499016 h 1499016"/>
              <a:gd name="connsiteX5" fmla="*/ 0 w 2653259"/>
              <a:gd name="connsiteY5" fmla="*/ 0 h 1499016"/>
              <a:gd name="connsiteX0" fmla="*/ 0 w 1828800"/>
              <a:gd name="connsiteY0" fmla="*/ 0 h 1499016"/>
              <a:gd name="connsiteX1" fmla="*/ 1828800 w 1828800"/>
              <a:gd name="connsiteY1" fmla="*/ 0 h 1499016"/>
              <a:gd name="connsiteX2" fmla="*/ 1154242 w 1828800"/>
              <a:gd name="connsiteY2" fmla="*/ 749508 h 1499016"/>
              <a:gd name="connsiteX3" fmla="*/ 1828800 w 1828800"/>
              <a:gd name="connsiteY3" fmla="*/ 1499016 h 1499016"/>
              <a:gd name="connsiteX4" fmla="*/ 0 w 1828800"/>
              <a:gd name="connsiteY4" fmla="*/ 1499016 h 1499016"/>
              <a:gd name="connsiteX5" fmla="*/ 0 w 1828800"/>
              <a:gd name="connsiteY5" fmla="*/ 0 h 1499016"/>
              <a:gd name="connsiteX0" fmla="*/ 0 w 1828800"/>
              <a:gd name="connsiteY0" fmla="*/ 0 h 1499016"/>
              <a:gd name="connsiteX1" fmla="*/ 1828800 w 1828800"/>
              <a:gd name="connsiteY1" fmla="*/ 0 h 1499016"/>
              <a:gd name="connsiteX2" fmla="*/ 1525228 w 1828800"/>
              <a:gd name="connsiteY2" fmla="*/ 734518 h 1499016"/>
              <a:gd name="connsiteX3" fmla="*/ 1828800 w 1828800"/>
              <a:gd name="connsiteY3" fmla="*/ 1499016 h 1499016"/>
              <a:gd name="connsiteX4" fmla="*/ 0 w 1828800"/>
              <a:gd name="connsiteY4" fmla="*/ 1499016 h 1499016"/>
              <a:gd name="connsiteX5" fmla="*/ 0 w 1828800"/>
              <a:gd name="connsiteY5" fmla="*/ 0 h 149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499016">
                <a:moveTo>
                  <a:pt x="0" y="0"/>
                </a:moveTo>
                <a:lnTo>
                  <a:pt x="1828800" y="0"/>
                </a:lnTo>
                <a:lnTo>
                  <a:pt x="1525228" y="734518"/>
                </a:lnTo>
                <a:lnTo>
                  <a:pt x="1828800" y="1499016"/>
                </a:lnTo>
                <a:lnTo>
                  <a:pt x="0" y="1499016"/>
                </a:lnTo>
                <a:lnTo>
                  <a:pt x="0" y="0"/>
                </a:lnTo>
                <a:close/>
              </a:path>
            </a:pathLst>
          </a:cu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 name="TextBox 7">
            <a:extLst>
              <a:ext uri="{FF2B5EF4-FFF2-40B4-BE49-F238E27FC236}">
                <a16:creationId xmlns:a16="http://schemas.microsoft.com/office/drawing/2014/main" id="{3317EA39-AAE3-4F9B-81CC-CAD3DBF5457A}"/>
              </a:ext>
            </a:extLst>
          </p:cNvPr>
          <p:cNvSpPr txBox="1"/>
          <p:nvPr/>
        </p:nvSpPr>
        <p:spPr>
          <a:xfrm>
            <a:off x="10300049" y="659567"/>
            <a:ext cx="655949" cy="3170099"/>
          </a:xfrm>
          <a:prstGeom prst="rect">
            <a:avLst/>
          </a:prstGeom>
          <a:noFill/>
        </p:spPr>
        <p:txBody>
          <a:bodyPr wrap="none" rtlCol="0">
            <a:spAutoFit/>
          </a:bodyPr>
          <a:lstStyle/>
          <a:p>
            <a:pPr algn="ctr"/>
            <a:r>
              <a:rPr lang="en-US" sz="4000" b="1" dirty="0"/>
              <a:t>T</a:t>
            </a:r>
          </a:p>
          <a:p>
            <a:pPr algn="ctr"/>
            <a:r>
              <a:rPr lang="en-US" sz="4000" b="1" dirty="0"/>
              <a:t>E</a:t>
            </a:r>
          </a:p>
          <a:p>
            <a:pPr algn="ctr"/>
            <a:r>
              <a:rPr lang="en-US" sz="4000" b="1" dirty="0"/>
              <a:t>R</a:t>
            </a:r>
          </a:p>
          <a:p>
            <a:pPr algn="ctr"/>
            <a:r>
              <a:rPr lang="en-US" sz="4000" b="1" dirty="0"/>
              <a:t>M</a:t>
            </a:r>
          </a:p>
          <a:p>
            <a:pPr algn="ctr"/>
            <a:r>
              <a:rPr lang="en-US" sz="4000" b="1" dirty="0"/>
              <a:t>S</a:t>
            </a:r>
          </a:p>
        </p:txBody>
      </p:sp>
      <p:sp>
        <p:nvSpPr>
          <p:cNvPr id="9" name="TextBox 8">
            <a:extLst>
              <a:ext uri="{FF2B5EF4-FFF2-40B4-BE49-F238E27FC236}">
                <a16:creationId xmlns:a16="http://schemas.microsoft.com/office/drawing/2014/main" id="{EF560AC8-036A-4772-A599-3928F1669BA7}"/>
              </a:ext>
            </a:extLst>
          </p:cNvPr>
          <p:cNvSpPr txBox="1"/>
          <p:nvPr/>
        </p:nvSpPr>
        <p:spPr>
          <a:xfrm>
            <a:off x="674558" y="694571"/>
            <a:ext cx="7523213" cy="769441"/>
          </a:xfrm>
          <a:prstGeom prst="rect">
            <a:avLst/>
          </a:prstGeom>
          <a:noFill/>
        </p:spPr>
        <p:txBody>
          <a:bodyPr wrap="none" rtlCol="0">
            <a:spAutoFit/>
          </a:bodyPr>
          <a:lstStyle/>
          <a:p>
            <a:r>
              <a:rPr lang="en-US" sz="4400" b="1" dirty="0">
                <a:solidFill>
                  <a:schemeClr val="accent1"/>
                </a:solidFill>
              </a:rPr>
              <a:t>Continuous Integration (CI)</a:t>
            </a:r>
            <a:endParaRPr lang="en-US" sz="4400" dirty="0">
              <a:solidFill>
                <a:schemeClr val="accent1"/>
              </a:solidFill>
            </a:endParaRPr>
          </a:p>
        </p:txBody>
      </p:sp>
      <p:sp>
        <p:nvSpPr>
          <p:cNvPr id="20" name="Content Placeholder 3">
            <a:extLst>
              <a:ext uri="{FF2B5EF4-FFF2-40B4-BE49-F238E27FC236}">
                <a16:creationId xmlns:a16="http://schemas.microsoft.com/office/drawing/2014/main" id="{BFDFCB76-A7A2-45B4-BB74-91BC684E4C9F}"/>
              </a:ext>
            </a:extLst>
          </p:cNvPr>
          <p:cNvSpPr txBox="1">
            <a:spLocks/>
          </p:cNvSpPr>
          <p:nvPr/>
        </p:nvSpPr>
        <p:spPr>
          <a:xfrm>
            <a:off x="814466" y="2144582"/>
            <a:ext cx="7789887" cy="3716572"/>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400" dirty="0"/>
              <a:t>Focuses on blending the software work products of individual developers together into a repository. </a:t>
            </a:r>
          </a:p>
          <a:p>
            <a:r>
              <a:rPr lang="en-US" sz="2400" dirty="0"/>
              <a:t>This can be done several times a day.</a:t>
            </a:r>
          </a:p>
          <a:p>
            <a:r>
              <a:rPr lang="en-US" sz="2400" dirty="0"/>
              <a:t>Primary purpose being to enable early detection of integration bugs.</a:t>
            </a:r>
            <a:endParaRPr lang="en-GB" sz="2400" dirty="0"/>
          </a:p>
          <a:p>
            <a:r>
              <a:rPr lang="en-US" sz="2400" dirty="0"/>
              <a:t>CI allows for tighter cohesion and more development collaboration.</a:t>
            </a:r>
          </a:p>
        </p:txBody>
      </p:sp>
    </p:spTree>
    <p:extLst>
      <p:ext uri="{BB962C8B-B14F-4D97-AF65-F5344CB8AC3E}">
        <p14:creationId xmlns:p14="http://schemas.microsoft.com/office/powerpoint/2010/main" val="3978016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80ABE088-877A-46BE-BF36-3E6E046F7567}"/>
              </a:ext>
            </a:extLst>
          </p:cNvPr>
          <p:cNvSpPr/>
          <p:nvPr/>
        </p:nvSpPr>
        <p:spPr>
          <a:xfrm rot="5400000">
            <a:off x="8004746" y="1873770"/>
            <a:ext cx="5246557" cy="1499016"/>
          </a:xfrm>
          <a:custGeom>
            <a:avLst/>
            <a:gdLst>
              <a:gd name="connsiteX0" fmla="*/ 0 w 2653259"/>
              <a:gd name="connsiteY0" fmla="*/ 0 h 1499016"/>
              <a:gd name="connsiteX1" fmla="*/ 1828800 w 2653259"/>
              <a:gd name="connsiteY1" fmla="*/ 0 h 1499016"/>
              <a:gd name="connsiteX2" fmla="*/ 2653259 w 2653259"/>
              <a:gd name="connsiteY2" fmla="*/ 749508 h 1499016"/>
              <a:gd name="connsiteX3" fmla="*/ 1828800 w 2653259"/>
              <a:gd name="connsiteY3" fmla="*/ 1499016 h 1499016"/>
              <a:gd name="connsiteX4" fmla="*/ 0 w 2653259"/>
              <a:gd name="connsiteY4" fmla="*/ 1499016 h 1499016"/>
              <a:gd name="connsiteX5" fmla="*/ 0 w 2653259"/>
              <a:gd name="connsiteY5" fmla="*/ 0 h 1499016"/>
              <a:gd name="connsiteX0" fmla="*/ 0 w 1828800"/>
              <a:gd name="connsiteY0" fmla="*/ 0 h 1499016"/>
              <a:gd name="connsiteX1" fmla="*/ 1828800 w 1828800"/>
              <a:gd name="connsiteY1" fmla="*/ 0 h 1499016"/>
              <a:gd name="connsiteX2" fmla="*/ 1154242 w 1828800"/>
              <a:gd name="connsiteY2" fmla="*/ 749508 h 1499016"/>
              <a:gd name="connsiteX3" fmla="*/ 1828800 w 1828800"/>
              <a:gd name="connsiteY3" fmla="*/ 1499016 h 1499016"/>
              <a:gd name="connsiteX4" fmla="*/ 0 w 1828800"/>
              <a:gd name="connsiteY4" fmla="*/ 1499016 h 1499016"/>
              <a:gd name="connsiteX5" fmla="*/ 0 w 1828800"/>
              <a:gd name="connsiteY5" fmla="*/ 0 h 1499016"/>
              <a:gd name="connsiteX0" fmla="*/ 0 w 1828800"/>
              <a:gd name="connsiteY0" fmla="*/ 0 h 1499016"/>
              <a:gd name="connsiteX1" fmla="*/ 1828800 w 1828800"/>
              <a:gd name="connsiteY1" fmla="*/ 0 h 1499016"/>
              <a:gd name="connsiteX2" fmla="*/ 1525228 w 1828800"/>
              <a:gd name="connsiteY2" fmla="*/ 734518 h 1499016"/>
              <a:gd name="connsiteX3" fmla="*/ 1828800 w 1828800"/>
              <a:gd name="connsiteY3" fmla="*/ 1499016 h 1499016"/>
              <a:gd name="connsiteX4" fmla="*/ 0 w 1828800"/>
              <a:gd name="connsiteY4" fmla="*/ 1499016 h 1499016"/>
              <a:gd name="connsiteX5" fmla="*/ 0 w 1828800"/>
              <a:gd name="connsiteY5" fmla="*/ 0 h 149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499016">
                <a:moveTo>
                  <a:pt x="0" y="0"/>
                </a:moveTo>
                <a:lnTo>
                  <a:pt x="1828800" y="0"/>
                </a:lnTo>
                <a:lnTo>
                  <a:pt x="1525228" y="734518"/>
                </a:lnTo>
                <a:lnTo>
                  <a:pt x="1828800" y="1499016"/>
                </a:lnTo>
                <a:lnTo>
                  <a:pt x="0" y="1499016"/>
                </a:lnTo>
                <a:lnTo>
                  <a:pt x="0" y="0"/>
                </a:lnTo>
                <a:close/>
              </a:path>
            </a:pathLst>
          </a:cu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 name="TextBox 7">
            <a:extLst>
              <a:ext uri="{FF2B5EF4-FFF2-40B4-BE49-F238E27FC236}">
                <a16:creationId xmlns:a16="http://schemas.microsoft.com/office/drawing/2014/main" id="{3317EA39-AAE3-4F9B-81CC-CAD3DBF5457A}"/>
              </a:ext>
            </a:extLst>
          </p:cNvPr>
          <p:cNvSpPr txBox="1"/>
          <p:nvPr/>
        </p:nvSpPr>
        <p:spPr>
          <a:xfrm>
            <a:off x="10300049" y="659567"/>
            <a:ext cx="655949" cy="3170099"/>
          </a:xfrm>
          <a:prstGeom prst="rect">
            <a:avLst/>
          </a:prstGeom>
          <a:noFill/>
        </p:spPr>
        <p:txBody>
          <a:bodyPr wrap="none" rtlCol="0">
            <a:spAutoFit/>
          </a:bodyPr>
          <a:lstStyle/>
          <a:p>
            <a:pPr algn="ctr"/>
            <a:r>
              <a:rPr lang="en-US" sz="4000" b="1" dirty="0"/>
              <a:t>T</a:t>
            </a:r>
          </a:p>
          <a:p>
            <a:pPr algn="ctr"/>
            <a:r>
              <a:rPr lang="en-US" sz="4000" b="1" dirty="0"/>
              <a:t>E</a:t>
            </a:r>
          </a:p>
          <a:p>
            <a:pPr algn="ctr"/>
            <a:r>
              <a:rPr lang="en-US" sz="4000" b="1" dirty="0"/>
              <a:t>R</a:t>
            </a:r>
          </a:p>
          <a:p>
            <a:pPr algn="ctr"/>
            <a:r>
              <a:rPr lang="en-US" sz="4000" b="1" dirty="0"/>
              <a:t>M</a:t>
            </a:r>
          </a:p>
          <a:p>
            <a:pPr algn="ctr"/>
            <a:r>
              <a:rPr lang="en-US" sz="4000" b="1" dirty="0"/>
              <a:t>S</a:t>
            </a:r>
          </a:p>
        </p:txBody>
      </p:sp>
      <p:sp>
        <p:nvSpPr>
          <p:cNvPr id="9" name="TextBox 8">
            <a:extLst>
              <a:ext uri="{FF2B5EF4-FFF2-40B4-BE49-F238E27FC236}">
                <a16:creationId xmlns:a16="http://schemas.microsoft.com/office/drawing/2014/main" id="{EF560AC8-036A-4772-A599-3928F1669BA7}"/>
              </a:ext>
            </a:extLst>
          </p:cNvPr>
          <p:cNvSpPr txBox="1"/>
          <p:nvPr/>
        </p:nvSpPr>
        <p:spPr>
          <a:xfrm>
            <a:off x="674558" y="694571"/>
            <a:ext cx="7037504" cy="769441"/>
          </a:xfrm>
          <a:prstGeom prst="rect">
            <a:avLst/>
          </a:prstGeom>
          <a:noFill/>
        </p:spPr>
        <p:txBody>
          <a:bodyPr wrap="none" rtlCol="0">
            <a:spAutoFit/>
          </a:bodyPr>
          <a:lstStyle/>
          <a:p>
            <a:r>
              <a:rPr lang="en-US" sz="4400" b="1" dirty="0">
                <a:solidFill>
                  <a:schemeClr val="accent1"/>
                </a:solidFill>
              </a:rPr>
              <a:t>Continuous Delivery (CD)</a:t>
            </a:r>
            <a:endParaRPr lang="en-US" sz="4400" dirty="0">
              <a:solidFill>
                <a:schemeClr val="accent1"/>
              </a:solidFill>
            </a:endParaRPr>
          </a:p>
        </p:txBody>
      </p:sp>
      <p:sp>
        <p:nvSpPr>
          <p:cNvPr id="20" name="Content Placeholder 3">
            <a:extLst>
              <a:ext uri="{FF2B5EF4-FFF2-40B4-BE49-F238E27FC236}">
                <a16:creationId xmlns:a16="http://schemas.microsoft.com/office/drawing/2014/main" id="{BFDFCB76-A7A2-45B4-BB74-91BC684E4C9F}"/>
              </a:ext>
            </a:extLst>
          </p:cNvPr>
          <p:cNvSpPr txBox="1">
            <a:spLocks/>
          </p:cNvSpPr>
          <p:nvPr/>
        </p:nvSpPr>
        <p:spPr>
          <a:xfrm>
            <a:off x="814466" y="2144582"/>
            <a:ext cx="7789887" cy="3716572"/>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400" dirty="0"/>
              <a:t>Main focus is to minimize the friction points that are inherent in the deployment or release processes. </a:t>
            </a:r>
          </a:p>
          <a:p>
            <a:r>
              <a:rPr lang="en-GB" sz="2400" dirty="0"/>
              <a:t>A team's implementation involves automating each of the steps for build deployments so that a safe code release can be done at any moment in time.</a:t>
            </a:r>
          </a:p>
          <a:p>
            <a:r>
              <a:rPr lang="en-US" sz="2400" dirty="0"/>
              <a:t>Build software in such a way that the software can be released to production at any time.</a:t>
            </a:r>
          </a:p>
        </p:txBody>
      </p:sp>
    </p:spTree>
    <p:extLst>
      <p:ext uri="{BB962C8B-B14F-4D97-AF65-F5344CB8AC3E}">
        <p14:creationId xmlns:p14="http://schemas.microsoft.com/office/powerpoint/2010/main" val="360386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Pentagon 6">
            <a:extLst>
              <a:ext uri="{FF2B5EF4-FFF2-40B4-BE49-F238E27FC236}">
                <a16:creationId xmlns:a16="http://schemas.microsoft.com/office/drawing/2014/main" id="{80ABE088-877A-46BE-BF36-3E6E046F7567}"/>
              </a:ext>
            </a:extLst>
          </p:cNvPr>
          <p:cNvSpPr/>
          <p:nvPr/>
        </p:nvSpPr>
        <p:spPr>
          <a:xfrm rot="5400000">
            <a:off x="8004746" y="1873770"/>
            <a:ext cx="5246557" cy="1499016"/>
          </a:xfrm>
          <a:custGeom>
            <a:avLst/>
            <a:gdLst>
              <a:gd name="connsiteX0" fmla="*/ 0 w 2653259"/>
              <a:gd name="connsiteY0" fmla="*/ 0 h 1499016"/>
              <a:gd name="connsiteX1" fmla="*/ 1828800 w 2653259"/>
              <a:gd name="connsiteY1" fmla="*/ 0 h 1499016"/>
              <a:gd name="connsiteX2" fmla="*/ 2653259 w 2653259"/>
              <a:gd name="connsiteY2" fmla="*/ 749508 h 1499016"/>
              <a:gd name="connsiteX3" fmla="*/ 1828800 w 2653259"/>
              <a:gd name="connsiteY3" fmla="*/ 1499016 h 1499016"/>
              <a:gd name="connsiteX4" fmla="*/ 0 w 2653259"/>
              <a:gd name="connsiteY4" fmla="*/ 1499016 h 1499016"/>
              <a:gd name="connsiteX5" fmla="*/ 0 w 2653259"/>
              <a:gd name="connsiteY5" fmla="*/ 0 h 1499016"/>
              <a:gd name="connsiteX0" fmla="*/ 0 w 1828800"/>
              <a:gd name="connsiteY0" fmla="*/ 0 h 1499016"/>
              <a:gd name="connsiteX1" fmla="*/ 1828800 w 1828800"/>
              <a:gd name="connsiteY1" fmla="*/ 0 h 1499016"/>
              <a:gd name="connsiteX2" fmla="*/ 1154242 w 1828800"/>
              <a:gd name="connsiteY2" fmla="*/ 749508 h 1499016"/>
              <a:gd name="connsiteX3" fmla="*/ 1828800 w 1828800"/>
              <a:gd name="connsiteY3" fmla="*/ 1499016 h 1499016"/>
              <a:gd name="connsiteX4" fmla="*/ 0 w 1828800"/>
              <a:gd name="connsiteY4" fmla="*/ 1499016 h 1499016"/>
              <a:gd name="connsiteX5" fmla="*/ 0 w 1828800"/>
              <a:gd name="connsiteY5" fmla="*/ 0 h 1499016"/>
              <a:gd name="connsiteX0" fmla="*/ 0 w 1828800"/>
              <a:gd name="connsiteY0" fmla="*/ 0 h 1499016"/>
              <a:gd name="connsiteX1" fmla="*/ 1828800 w 1828800"/>
              <a:gd name="connsiteY1" fmla="*/ 0 h 1499016"/>
              <a:gd name="connsiteX2" fmla="*/ 1525228 w 1828800"/>
              <a:gd name="connsiteY2" fmla="*/ 734518 h 1499016"/>
              <a:gd name="connsiteX3" fmla="*/ 1828800 w 1828800"/>
              <a:gd name="connsiteY3" fmla="*/ 1499016 h 1499016"/>
              <a:gd name="connsiteX4" fmla="*/ 0 w 1828800"/>
              <a:gd name="connsiteY4" fmla="*/ 1499016 h 1499016"/>
              <a:gd name="connsiteX5" fmla="*/ 0 w 1828800"/>
              <a:gd name="connsiteY5" fmla="*/ 0 h 149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1499016">
                <a:moveTo>
                  <a:pt x="0" y="0"/>
                </a:moveTo>
                <a:lnTo>
                  <a:pt x="1828800" y="0"/>
                </a:lnTo>
                <a:lnTo>
                  <a:pt x="1525228" y="734518"/>
                </a:lnTo>
                <a:lnTo>
                  <a:pt x="1828800" y="1499016"/>
                </a:lnTo>
                <a:lnTo>
                  <a:pt x="0" y="1499016"/>
                </a:lnTo>
                <a:lnTo>
                  <a:pt x="0" y="0"/>
                </a:lnTo>
                <a:close/>
              </a:path>
            </a:pathLst>
          </a:custGeom>
          <a:pattFill prst="pct9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 name="TextBox 7">
            <a:extLst>
              <a:ext uri="{FF2B5EF4-FFF2-40B4-BE49-F238E27FC236}">
                <a16:creationId xmlns:a16="http://schemas.microsoft.com/office/drawing/2014/main" id="{3317EA39-AAE3-4F9B-81CC-CAD3DBF5457A}"/>
              </a:ext>
            </a:extLst>
          </p:cNvPr>
          <p:cNvSpPr txBox="1"/>
          <p:nvPr/>
        </p:nvSpPr>
        <p:spPr>
          <a:xfrm>
            <a:off x="10300049" y="659567"/>
            <a:ext cx="655949" cy="3170099"/>
          </a:xfrm>
          <a:prstGeom prst="rect">
            <a:avLst/>
          </a:prstGeom>
          <a:noFill/>
        </p:spPr>
        <p:txBody>
          <a:bodyPr wrap="none" rtlCol="0">
            <a:spAutoFit/>
          </a:bodyPr>
          <a:lstStyle/>
          <a:p>
            <a:pPr algn="ctr"/>
            <a:r>
              <a:rPr lang="en-US" sz="4000" b="1" dirty="0"/>
              <a:t>T</a:t>
            </a:r>
          </a:p>
          <a:p>
            <a:pPr algn="ctr"/>
            <a:r>
              <a:rPr lang="en-US" sz="4000" b="1" dirty="0"/>
              <a:t>E</a:t>
            </a:r>
          </a:p>
          <a:p>
            <a:pPr algn="ctr"/>
            <a:r>
              <a:rPr lang="en-US" sz="4000" b="1" dirty="0"/>
              <a:t>R</a:t>
            </a:r>
          </a:p>
          <a:p>
            <a:pPr algn="ctr"/>
            <a:r>
              <a:rPr lang="en-US" sz="4000" b="1" dirty="0"/>
              <a:t>M</a:t>
            </a:r>
          </a:p>
          <a:p>
            <a:pPr algn="ctr"/>
            <a:r>
              <a:rPr lang="en-US" sz="4000" b="1" dirty="0"/>
              <a:t>S</a:t>
            </a:r>
          </a:p>
        </p:txBody>
      </p:sp>
      <p:sp>
        <p:nvSpPr>
          <p:cNvPr id="9" name="TextBox 8">
            <a:extLst>
              <a:ext uri="{FF2B5EF4-FFF2-40B4-BE49-F238E27FC236}">
                <a16:creationId xmlns:a16="http://schemas.microsoft.com/office/drawing/2014/main" id="{EF560AC8-036A-4772-A599-3928F1669BA7}"/>
              </a:ext>
            </a:extLst>
          </p:cNvPr>
          <p:cNvSpPr txBox="1"/>
          <p:nvPr/>
        </p:nvSpPr>
        <p:spPr>
          <a:xfrm>
            <a:off x="674558" y="694571"/>
            <a:ext cx="6756978" cy="769441"/>
          </a:xfrm>
          <a:prstGeom prst="rect">
            <a:avLst/>
          </a:prstGeom>
          <a:noFill/>
        </p:spPr>
        <p:txBody>
          <a:bodyPr wrap="none" rtlCol="0">
            <a:spAutoFit/>
          </a:bodyPr>
          <a:lstStyle/>
          <a:p>
            <a:r>
              <a:rPr lang="en-US" sz="4400" b="1" dirty="0">
                <a:solidFill>
                  <a:schemeClr val="accent1"/>
                </a:solidFill>
              </a:rPr>
              <a:t>Continuous Deployment</a:t>
            </a:r>
            <a:endParaRPr lang="en-US" sz="4400" dirty="0">
              <a:solidFill>
                <a:schemeClr val="accent1"/>
              </a:solidFill>
            </a:endParaRPr>
          </a:p>
        </p:txBody>
      </p:sp>
      <p:sp>
        <p:nvSpPr>
          <p:cNvPr id="20" name="Content Placeholder 3">
            <a:extLst>
              <a:ext uri="{FF2B5EF4-FFF2-40B4-BE49-F238E27FC236}">
                <a16:creationId xmlns:a16="http://schemas.microsoft.com/office/drawing/2014/main" id="{BFDFCB76-A7A2-45B4-BB74-91BC684E4C9F}"/>
              </a:ext>
            </a:extLst>
          </p:cNvPr>
          <p:cNvSpPr txBox="1">
            <a:spLocks/>
          </p:cNvSpPr>
          <p:nvPr/>
        </p:nvSpPr>
        <p:spPr>
          <a:xfrm>
            <a:off x="814466" y="2144582"/>
            <a:ext cx="7789887" cy="3716572"/>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400" dirty="0"/>
              <a:t>is a higher degree of automation, in which a build/deployment occurs automatically whenever a major change is made to the code.</a:t>
            </a:r>
          </a:p>
          <a:p>
            <a:r>
              <a:rPr lang="en-GB" sz="2400" dirty="0"/>
              <a:t>In such a process, there is no need for a person to decide when and what goes into production.</a:t>
            </a:r>
          </a:p>
          <a:p>
            <a:r>
              <a:rPr lang="en-GB" sz="2400" dirty="0"/>
              <a:t>Organizations that employ continuous deployment will benefit immensely from the ability of users to give quick feedback on new deployments. </a:t>
            </a:r>
          </a:p>
        </p:txBody>
      </p:sp>
    </p:spTree>
    <p:extLst>
      <p:ext uri="{BB962C8B-B14F-4D97-AF65-F5344CB8AC3E}">
        <p14:creationId xmlns:p14="http://schemas.microsoft.com/office/powerpoint/2010/main" val="418280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Buildings in a downtown area">
            <a:extLst>
              <a:ext uri="{FF2B5EF4-FFF2-40B4-BE49-F238E27FC236}">
                <a16:creationId xmlns:a16="http://schemas.microsoft.com/office/drawing/2014/main" id="{E6409136-4F48-5248-8F4D-72F32D4315BB}"/>
              </a:ext>
            </a:extLst>
          </p:cNvPr>
          <p:cNvPicPr>
            <a:picLocks noChangeAspect="1"/>
          </p:cNvPicPr>
          <p:nvPr/>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51000"/>
                    </a14:imgEffect>
                  </a14:imgLayer>
                </a14:imgProps>
              </a:ext>
              <a:ext uri="{28A0092B-C50C-407E-A947-70E740481C1C}">
                <a14:useLocalDpi xmlns:a14="http://schemas.microsoft.com/office/drawing/2010/main" val="0"/>
              </a:ext>
            </a:extLst>
          </a:blip>
          <a:stretch>
            <a:fillRect/>
          </a:stretch>
        </p:blipFill>
        <p:spPr>
          <a:xfrm>
            <a:off x="-1" y="0"/>
            <a:ext cx="12525375" cy="685800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588723" y="0"/>
            <a:ext cx="9912263" cy="1204934"/>
          </a:xfrm>
        </p:spPr>
        <p:txBody>
          <a:bodyPr vert="horz" lIns="91440" tIns="45720" rIns="91440" bIns="45720" rtlCol="0" anchor="b">
            <a:normAutofit/>
          </a:bodyPr>
          <a:lstStyle/>
          <a:p>
            <a:pPr algn="ctr"/>
            <a:r>
              <a:rPr lang="en-US" dirty="0"/>
              <a:t>AGENDA</a:t>
            </a:r>
          </a:p>
        </p:txBody>
      </p:sp>
      <p:graphicFrame>
        <p:nvGraphicFramePr>
          <p:cNvPr id="11" name="Content Placeholder 2" descr="Icon SmartArt">
            <a:extLst>
              <a:ext uri="{FF2B5EF4-FFF2-40B4-BE49-F238E27FC236}">
                <a16:creationId xmlns:a16="http://schemas.microsoft.com/office/drawing/2014/main" id="{E3ED3676-AF55-5243-80AF-E4C3CB787FAB}"/>
              </a:ext>
            </a:extLst>
          </p:cNvPr>
          <p:cNvGraphicFramePr>
            <a:graphicFrameLocks/>
          </p:cNvGraphicFramePr>
          <p:nvPr>
            <p:extLst>
              <p:ext uri="{D42A27DB-BD31-4B8C-83A1-F6EECF244321}">
                <p14:modId xmlns:p14="http://schemas.microsoft.com/office/powerpoint/2010/main" val="931636986"/>
              </p:ext>
            </p:extLst>
          </p:nvPr>
        </p:nvGraphicFramePr>
        <p:xfrm>
          <a:off x="4908885" y="1427747"/>
          <a:ext cx="6834382" cy="49249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8558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55C66F-BAC0-4EEB-8E7F-0E1AF3B97D6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719" t="11963" r="1688" b="1606"/>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A5BDA23-E5EE-48AE-AB91-CAEEED5B6E3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0682"/>
                    </a14:imgEffect>
                    <a14:imgEffect>
                      <a14:saturation sat="400000"/>
                    </a14:imgEffect>
                    <a14:imgEffect>
                      <a14:brightnessContrast contrast="42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TextBox 5">
            <a:extLst>
              <a:ext uri="{FF2B5EF4-FFF2-40B4-BE49-F238E27FC236}">
                <a16:creationId xmlns:a16="http://schemas.microsoft.com/office/drawing/2014/main" id="{303E128D-35F7-4494-8BA8-9AB9330E3EFB}"/>
              </a:ext>
            </a:extLst>
          </p:cNvPr>
          <p:cNvSpPr txBox="1"/>
          <p:nvPr/>
        </p:nvSpPr>
        <p:spPr>
          <a:xfrm>
            <a:off x="330956" y="414943"/>
            <a:ext cx="6258445" cy="769441"/>
          </a:xfrm>
          <a:prstGeom prst="rect">
            <a:avLst/>
          </a:prstGeom>
          <a:noFill/>
        </p:spPr>
        <p:txBody>
          <a:bodyPr wrap="none" rtlCol="0">
            <a:spAutoFit/>
          </a:bodyPr>
          <a:lstStyle/>
          <a:p>
            <a:r>
              <a:rPr lang="en-US" sz="4400" b="1" dirty="0"/>
              <a:t>CI/CD BEST PRACTICES</a:t>
            </a:r>
            <a:endParaRPr lang="en-US" sz="4400" dirty="0"/>
          </a:p>
        </p:txBody>
      </p:sp>
      <p:sp>
        <p:nvSpPr>
          <p:cNvPr id="7" name="Rectangle: Single Corner Snipped 6">
            <a:extLst>
              <a:ext uri="{FF2B5EF4-FFF2-40B4-BE49-F238E27FC236}">
                <a16:creationId xmlns:a16="http://schemas.microsoft.com/office/drawing/2014/main" id="{2ADB1653-DDA6-4071-A70B-74213CB395A4}"/>
              </a:ext>
            </a:extLst>
          </p:cNvPr>
          <p:cNvSpPr/>
          <p:nvPr/>
        </p:nvSpPr>
        <p:spPr>
          <a:xfrm>
            <a:off x="0" y="1427812"/>
            <a:ext cx="9054059" cy="5430187"/>
          </a:xfrm>
          <a:prstGeom prst="snip1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5A7ACF55-3F2F-4306-B1E1-B54F0F21D607}"/>
              </a:ext>
            </a:extLst>
          </p:cNvPr>
          <p:cNvSpPr txBox="1">
            <a:spLocks/>
          </p:cNvSpPr>
          <p:nvPr/>
        </p:nvSpPr>
        <p:spPr>
          <a:xfrm>
            <a:off x="330956" y="1832381"/>
            <a:ext cx="7883653" cy="5302772"/>
          </a:xfrm>
          <a:prstGeom prst="rect">
            <a:avLst/>
          </a:prstGeom>
        </p:spPr>
        <p:txBody>
          <a:bodyP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000" b="1" dirty="0">
                <a:solidFill>
                  <a:schemeClr val="bg1"/>
                </a:solidFill>
              </a:rPr>
              <a:t>Tools are temporary, do not get tied up to one tool.</a:t>
            </a:r>
          </a:p>
          <a:p>
            <a:r>
              <a:rPr lang="en-GB" sz="2000" b="1" dirty="0">
                <a:solidFill>
                  <a:schemeClr val="bg1"/>
                </a:solidFill>
              </a:rPr>
              <a:t>Save build artifacts on a remote location (disc space finishes up really really fast).</a:t>
            </a:r>
          </a:p>
          <a:p>
            <a:r>
              <a:rPr lang="en-GB" sz="2000" b="1" dirty="0">
                <a:solidFill>
                  <a:schemeClr val="bg1"/>
                </a:solidFill>
              </a:rPr>
              <a:t>Package first, then run jobs.</a:t>
            </a:r>
          </a:p>
          <a:p>
            <a:r>
              <a:rPr lang="en-GB" sz="2000" b="1" dirty="0">
                <a:solidFill>
                  <a:schemeClr val="bg1"/>
                </a:solidFill>
              </a:rPr>
              <a:t>Use separate VM or containers for each job.</a:t>
            </a:r>
          </a:p>
          <a:p>
            <a:r>
              <a:rPr lang="en-GB" sz="2000" b="1" dirty="0">
                <a:solidFill>
                  <a:schemeClr val="bg1"/>
                </a:solidFill>
              </a:rPr>
              <a:t>Parallel jobs are good, but implement only when needed</a:t>
            </a:r>
          </a:p>
          <a:p>
            <a:r>
              <a:rPr lang="en-GB" sz="2000" b="1" dirty="0">
                <a:solidFill>
                  <a:schemeClr val="bg1"/>
                </a:solidFill>
              </a:rPr>
              <a:t>CI/CD doesn’t mean no manual testing</a:t>
            </a:r>
          </a:p>
          <a:p>
            <a:r>
              <a:rPr lang="en-GB" sz="2000" b="1" dirty="0">
                <a:solidFill>
                  <a:schemeClr val="bg1"/>
                </a:solidFill>
              </a:rPr>
              <a:t>Unit tests are big investment when your project is new</a:t>
            </a:r>
          </a:p>
          <a:p>
            <a:r>
              <a:rPr lang="en-GB" sz="2000" b="1" dirty="0">
                <a:solidFill>
                  <a:schemeClr val="bg1"/>
                </a:solidFill>
              </a:rPr>
              <a:t>Build all branches, not just trunk/master</a:t>
            </a:r>
          </a:p>
          <a:p>
            <a:r>
              <a:rPr lang="en-GB" sz="2000" b="1" dirty="0">
                <a:solidFill>
                  <a:schemeClr val="bg1"/>
                </a:solidFill>
              </a:rPr>
              <a:t>Pipelines should be matured slowly instead of in one-go</a:t>
            </a:r>
          </a:p>
          <a:p>
            <a:endParaRPr lang="en-GB" sz="2400" b="1" dirty="0">
              <a:solidFill>
                <a:schemeClr val="bg1"/>
              </a:solidFill>
            </a:endParaRPr>
          </a:p>
        </p:txBody>
      </p:sp>
      <p:sp>
        <p:nvSpPr>
          <p:cNvPr id="11" name="Right Triangle 10">
            <a:extLst>
              <a:ext uri="{FF2B5EF4-FFF2-40B4-BE49-F238E27FC236}">
                <a16:creationId xmlns:a16="http://schemas.microsoft.com/office/drawing/2014/main" id="{FD1E458D-BFE5-43ED-A450-08F4863AB507}"/>
              </a:ext>
            </a:extLst>
          </p:cNvPr>
          <p:cNvSpPr/>
          <p:nvPr/>
        </p:nvSpPr>
        <p:spPr>
          <a:xfrm rot="10800000">
            <a:off x="7781068" y="-3"/>
            <a:ext cx="4410932" cy="4332159"/>
          </a:xfrm>
          <a:prstGeom prst="rtTriangle">
            <a:avLst/>
          </a:prstGeom>
          <a:solidFill>
            <a:schemeClr val="bg1">
              <a:lumMod val="85000"/>
              <a:lumOff val="1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232A312-D3DC-4192-BB53-EB1AA9F7A2D9}"/>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11500"/>
                    </a14:imgEffect>
                    <a14:imgEffect>
                      <a14:saturation sat="0"/>
                    </a14:imgEffect>
                  </a14:imgLayer>
                </a14:imgProps>
              </a:ext>
            </a:extLst>
          </a:blip>
          <a:stretch>
            <a:fillRect/>
          </a:stretch>
        </p:blipFill>
        <p:spPr>
          <a:xfrm>
            <a:off x="10231322" y="719093"/>
            <a:ext cx="1417438" cy="1417438"/>
          </a:xfrm>
          <a:prstGeom prst="rect">
            <a:avLst/>
          </a:prstGeom>
        </p:spPr>
      </p:pic>
    </p:spTree>
    <p:extLst>
      <p:ext uri="{BB962C8B-B14F-4D97-AF65-F5344CB8AC3E}">
        <p14:creationId xmlns:p14="http://schemas.microsoft.com/office/powerpoint/2010/main" val="198913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A4C41A6C-A036-4A9A-A301-23366DE9D62D}"/>
              </a:ext>
            </a:extLst>
          </p:cNvPr>
          <p:cNvSpPr/>
          <p:nvPr/>
        </p:nvSpPr>
        <p:spPr>
          <a:xfrm>
            <a:off x="1" y="934387"/>
            <a:ext cx="12191999" cy="989975"/>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  TOOLS USED FOR CI/CD</a:t>
            </a:r>
          </a:p>
        </p:txBody>
      </p:sp>
      <p:pic>
        <p:nvPicPr>
          <p:cNvPr id="11" name="Picture 10">
            <a:extLst>
              <a:ext uri="{FF2B5EF4-FFF2-40B4-BE49-F238E27FC236}">
                <a16:creationId xmlns:a16="http://schemas.microsoft.com/office/drawing/2014/main" id="{6574EDDE-041A-40DD-BAE9-A6E170FC688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09485" y="419724"/>
            <a:ext cx="2019300" cy="2019300"/>
          </a:xfrm>
          <a:prstGeom prst="rect">
            <a:avLst/>
          </a:prstGeom>
        </p:spPr>
      </p:pic>
      <p:sp>
        <p:nvSpPr>
          <p:cNvPr id="15" name="Content Placeholder 14">
            <a:extLst>
              <a:ext uri="{FF2B5EF4-FFF2-40B4-BE49-F238E27FC236}">
                <a16:creationId xmlns:a16="http://schemas.microsoft.com/office/drawing/2014/main" id="{15B3EAF7-C851-4BD4-86CF-05B067ED3374}"/>
              </a:ext>
            </a:extLst>
          </p:cNvPr>
          <p:cNvSpPr>
            <a:spLocks noGrp="1"/>
          </p:cNvSpPr>
          <p:nvPr>
            <p:ph sz="half" idx="2"/>
          </p:nvPr>
        </p:nvSpPr>
        <p:spPr>
          <a:xfrm>
            <a:off x="814729" y="2751138"/>
            <a:ext cx="5189856" cy="3799564"/>
          </a:xfrm>
        </p:spPr>
        <p:txBody>
          <a:bodyPr>
            <a:normAutofit fontScale="62500" lnSpcReduction="20000"/>
          </a:bodyPr>
          <a:lstStyle/>
          <a:p>
            <a:r>
              <a:rPr lang="en-US" sz="2400" b="1" dirty="0"/>
              <a:t>JENKINS</a:t>
            </a:r>
            <a:r>
              <a:rPr lang="en-US" sz="2400" dirty="0">
                <a:solidFill>
                  <a:srgbClr val="F03B5E"/>
                </a:solidFill>
              </a:rPr>
              <a:t>: </a:t>
            </a:r>
            <a:r>
              <a:rPr lang="en-GB" sz="2400" dirty="0">
                <a:solidFill>
                  <a:srgbClr val="F03B5E"/>
                </a:solidFill>
              </a:rPr>
              <a:t>One of the best solutions out there, both powerful and flexible at the same time. The learning curve could be a bit steep, but if you need flexibility it very well pays off to learn how to use it.</a:t>
            </a:r>
          </a:p>
          <a:p>
            <a:r>
              <a:rPr lang="en-US" sz="2400" b="1" dirty="0"/>
              <a:t>TEAMCITY</a:t>
            </a:r>
            <a:r>
              <a:rPr lang="en-US" sz="2400" dirty="0">
                <a:solidFill>
                  <a:srgbClr val="F03B5E"/>
                </a:solidFill>
              </a:rPr>
              <a:t>: </a:t>
            </a:r>
            <a:r>
              <a:rPr lang="en-GB" sz="2400" dirty="0">
                <a:solidFill>
                  <a:srgbClr val="F03B5E"/>
                </a:solidFill>
              </a:rPr>
              <a:t>Great solution overall, but due to its complexity and price, better suited for enterprise needs.</a:t>
            </a:r>
          </a:p>
          <a:p>
            <a:r>
              <a:rPr lang="en-US" sz="2400" b="1" dirty="0"/>
              <a:t>TRAVIS CI</a:t>
            </a:r>
            <a:r>
              <a:rPr lang="en-US" sz="2400" dirty="0">
                <a:solidFill>
                  <a:srgbClr val="F03B5E"/>
                </a:solidFill>
              </a:rPr>
              <a:t>: </a:t>
            </a:r>
            <a:r>
              <a:rPr lang="en-GB" sz="2400" dirty="0">
                <a:solidFill>
                  <a:srgbClr val="F03B5E"/>
                </a:solidFill>
              </a:rPr>
              <a:t>A Mature solution that offers both hosted and On-premises variants, loved and used by many teams, very well documented.</a:t>
            </a:r>
          </a:p>
          <a:p>
            <a:r>
              <a:rPr lang="en-US" sz="2400" b="1" dirty="0"/>
              <a:t>GO CD</a:t>
            </a:r>
            <a:r>
              <a:rPr lang="en-US" sz="2400" dirty="0">
                <a:solidFill>
                  <a:srgbClr val="F03B5E"/>
                </a:solidFill>
              </a:rPr>
              <a:t>: </a:t>
            </a:r>
            <a:r>
              <a:rPr lang="en-GB" sz="2400" dirty="0">
                <a:solidFill>
                  <a:srgbClr val="F03B5E"/>
                </a:solidFill>
              </a:rPr>
              <a:t>On-premises solution, great for complex scenarios, free of charge with paid support.</a:t>
            </a:r>
          </a:p>
          <a:p>
            <a:r>
              <a:rPr lang="en-US" sz="2400" b="1" dirty="0"/>
              <a:t>CODEFRESH</a:t>
            </a:r>
            <a:r>
              <a:rPr lang="en-US" sz="2400" dirty="0">
                <a:solidFill>
                  <a:srgbClr val="F03B5E"/>
                </a:solidFill>
              </a:rPr>
              <a:t>: </a:t>
            </a:r>
            <a:r>
              <a:rPr lang="en-GB" sz="2400" dirty="0">
                <a:solidFill>
                  <a:srgbClr val="F03B5E"/>
                </a:solidFill>
              </a:rPr>
              <a:t>Easy to use tool with Docker containers at its core and very nice feature of launching the built Docker images to the hosted environment.</a:t>
            </a:r>
            <a:endParaRPr lang="en-US" sz="2400" dirty="0">
              <a:solidFill>
                <a:srgbClr val="F03B5E"/>
              </a:solidFill>
            </a:endParaRPr>
          </a:p>
        </p:txBody>
      </p:sp>
      <p:sp>
        <p:nvSpPr>
          <p:cNvPr id="17" name="Content Placeholder 16">
            <a:extLst>
              <a:ext uri="{FF2B5EF4-FFF2-40B4-BE49-F238E27FC236}">
                <a16:creationId xmlns:a16="http://schemas.microsoft.com/office/drawing/2014/main" id="{F8DBB681-237B-4871-9DE4-EBF0CF25C5AE}"/>
              </a:ext>
            </a:extLst>
          </p:cNvPr>
          <p:cNvSpPr>
            <a:spLocks noGrp="1"/>
          </p:cNvSpPr>
          <p:nvPr>
            <p:ph sz="quarter" idx="4"/>
          </p:nvPr>
        </p:nvSpPr>
        <p:spPr>
          <a:xfrm>
            <a:off x="6187415" y="2751137"/>
            <a:ext cx="5194583" cy="3949465"/>
          </a:xfrm>
        </p:spPr>
        <p:txBody>
          <a:bodyPr>
            <a:normAutofit fontScale="62500" lnSpcReduction="20000"/>
          </a:bodyPr>
          <a:lstStyle/>
          <a:p>
            <a:r>
              <a:rPr lang="en-US" sz="2400" b="1" dirty="0"/>
              <a:t>BAMBOO</a:t>
            </a:r>
            <a:r>
              <a:rPr lang="en-US" sz="2400" dirty="0">
                <a:solidFill>
                  <a:srgbClr val="F03B5E"/>
                </a:solidFill>
              </a:rPr>
              <a:t>: </a:t>
            </a:r>
            <a:r>
              <a:rPr lang="en-GB" sz="2400" dirty="0">
                <a:solidFill>
                  <a:srgbClr val="F03B5E"/>
                </a:solidFill>
              </a:rPr>
              <a:t>Great On-premises CI tool that originally offered Cloud solution too. Bitbucket Pipelines replaced the cloud solution. Pipelines is a modern and fast cloud CI tool integrated into Bitbucket. Has a free trial for 30 days, and paid plans after that.</a:t>
            </a:r>
            <a:endParaRPr lang="en-US" sz="2400" dirty="0">
              <a:solidFill>
                <a:srgbClr val="F03B5E"/>
              </a:solidFill>
            </a:endParaRPr>
          </a:p>
          <a:p>
            <a:r>
              <a:rPr lang="en-US" sz="2400" b="1" dirty="0"/>
              <a:t>GITLAB CI</a:t>
            </a:r>
            <a:r>
              <a:rPr lang="en-US" sz="2600" dirty="0">
                <a:solidFill>
                  <a:srgbClr val="F03B5E"/>
                </a:solidFill>
              </a:rPr>
              <a:t>: </a:t>
            </a:r>
            <a:r>
              <a:rPr lang="en-GB" sz="2600" dirty="0">
                <a:solidFill>
                  <a:srgbClr val="F03B5E"/>
                </a:solidFill>
              </a:rPr>
              <a:t>A Phenomenal hosted tool with impressive list of features, offers both free and enterprise solutions.</a:t>
            </a:r>
          </a:p>
          <a:p>
            <a:r>
              <a:rPr lang="en-US" sz="2400" b="1" dirty="0"/>
              <a:t>CIRCLE CI</a:t>
            </a:r>
            <a:r>
              <a:rPr lang="en-US" sz="2600" dirty="0">
                <a:solidFill>
                  <a:srgbClr val="F03B5E"/>
                </a:solidFill>
              </a:rPr>
              <a:t>: </a:t>
            </a:r>
            <a:r>
              <a:rPr lang="en-GB" sz="2600" dirty="0">
                <a:solidFill>
                  <a:srgbClr val="F03B5E"/>
                </a:solidFill>
              </a:rPr>
              <a:t>Flexible cloud CI tool that offers parallelization up to 16x. Excellent if you need something built fast and money is not the biggest issue</a:t>
            </a:r>
          </a:p>
          <a:p>
            <a:r>
              <a:rPr lang="en-GB" sz="2600" dirty="0">
                <a:solidFill>
                  <a:srgbClr val="F03B5E"/>
                </a:solidFill>
              </a:rPr>
              <a:t> </a:t>
            </a:r>
            <a:r>
              <a:rPr lang="en-US" sz="2400" b="1" dirty="0"/>
              <a:t>CODESHIP</a:t>
            </a:r>
            <a:r>
              <a:rPr lang="en-US" sz="2600" dirty="0">
                <a:solidFill>
                  <a:srgbClr val="F03B5E"/>
                </a:solidFill>
              </a:rPr>
              <a:t>: </a:t>
            </a:r>
            <a:r>
              <a:rPr lang="en-GB" sz="2600" dirty="0">
                <a:solidFill>
                  <a:srgbClr val="F03B5E"/>
                </a:solidFill>
              </a:rPr>
              <a:t>Powerful hosted solution with docker support, flexible plans suited both for small teams and enterprises alike.</a:t>
            </a:r>
          </a:p>
        </p:txBody>
      </p:sp>
    </p:spTree>
    <p:extLst>
      <p:ext uri="{BB962C8B-B14F-4D97-AF65-F5344CB8AC3E}">
        <p14:creationId xmlns:p14="http://schemas.microsoft.com/office/powerpoint/2010/main" val="65536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Group of coworkers collaborating around a table">
            <a:extLst>
              <a:ext uri="{FF2B5EF4-FFF2-40B4-BE49-F238E27FC236}">
                <a16:creationId xmlns:a16="http://schemas.microsoft.com/office/drawing/2014/main" id="{FB5DBD6C-E8A8-B349-AC85-61C44AAEA05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l="3328" r="3697" b="-1"/>
          <a:stretch/>
        </p:blipFill>
        <p:spPr>
          <a:xfrm>
            <a:off x="-1" y="-1"/>
            <a:ext cx="12203151" cy="6858000"/>
          </a:xfrm>
          <a:prstGeom prst="rect">
            <a:avLst/>
          </a:prstGeom>
        </p:spPr>
      </p:pic>
      <p:sp>
        <p:nvSpPr>
          <p:cNvPr id="25" name="Rectangle 24">
            <a:extLst>
              <a:ext uri="{FF2B5EF4-FFF2-40B4-BE49-F238E27FC236}">
                <a16:creationId xmlns:a16="http://schemas.microsoft.com/office/drawing/2014/main" id="{0C2CC41E-4EEC-4D67-B433-E1CDC5879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id="{B114AB90-13F9-48EF-BFF7-7634459AA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810001" y="4902200"/>
            <a:ext cx="10572000" cy="694862"/>
          </a:xfrm>
        </p:spPr>
        <p:txBody>
          <a:bodyPr vert="horz" lIns="91440" tIns="45720" rIns="91440" bIns="45720" rtlCol="0" anchor="b">
            <a:normAutofit/>
          </a:bodyPr>
          <a:lstStyle/>
          <a:p>
            <a:pPr algn="l">
              <a:lnSpc>
                <a:spcPct val="90000"/>
              </a:lnSpc>
            </a:pPr>
            <a:r>
              <a:rPr lang="en-US" sz="4000" dirty="0"/>
              <a:t>Thank You</a:t>
            </a:r>
            <a:endParaRPr lang="en-US" sz="4000"/>
          </a:p>
        </p:txBody>
      </p:sp>
      <p:sp>
        <p:nvSpPr>
          <p:cNvPr id="3" name="Text Placeholder 2">
            <a:extLst>
              <a:ext uri="{FF2B5EF4-FFF2-40B4-BE49-F238E27FC236}">
                <a16:creationId xmlns:a16="http://schemas.microsoft.com/office/drawing/2014/main" id="{2D219505-9D7D-47EE-B8DA-D2301EBFA31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a:t>Avinash.j@prodapt.com</a:t>
            </a:r>
          </a:p>
        </p:txBody>
      </p:sp>
      <p:sp>
        <p:nvSpPr>
          <p:cNvPr id="4" name="TextBox 3">
            <a:extLst>
              <a:ext uri="{FF2B5EF4-FFF2-40B4-BE49-F238E27FC236}">
                <a16:creationId xmlns:a16="http://schemas.microsoft.com/office/drawing/2014/main" id="{006AE869-7A32-4676-B503-14DCBD104EF1}"/>
              </a:ext>
            </a:extLst>
          </p:cNvPr>
          <p:cNvSpPr txBox="1"/>
          <p:nvPr/>
        </p:nvSpPr>
        <p:spPr>
          <a:xfrm>
            <a:off x="2948330" y="610233"/>
            <a:ext cx="6105729" cy="1569660"/>
          </a:xfrm>
          <a:prstGeom prst="rect">
            <a:avLst/>
          </a:prstGeom>
          <a:noFill/>
        </p:spPr>
        <p:txBody>
          <a:bodyPr wrap="square" rtlCol="0">
            <a:spAutoFit/>
          </a:bodyPr>
          <a:lstStyle/>
          <a:p>
            <a:pPr algn="ctr"/>
            <a:r>
              <a:rPr lang="en-US" sz="3200" b="1" dirty="0">
                <a:solidFill>
                  <a:schemeClr val="bg1"/>
                </a:solidFill>
              </a:rPr>
              <a:t>YOU CAN’T DO A GOOD JOB IF YOUR JOB IS ALL YOU DO</a:t>
            </a:r>
          </a:p>
          <a:p>
            <a:pPr algn="ctr"/>
            <a:r>
              <a:rPr lang="en-US" sz="3200" dirty="0">
                <a:solidFill>
                  <a:schemeClr val="bg1"/>
                </a:solidFill>
              </a:rPr>
              <a:t>									</a:t>
            </a:r>
            <a:r>
              <a:rPr lang="en-US" sz="2400" dirty="0">
                <a:solidFill>
                  <a:schemeClr val="bg1"/>
                </a:solidFill>
              </a:rPr>
              <a:t>-Unknown</a:t>
            </a:r>
          </a:p>
        </p:txBody>
      </p:sp>
      <p:cxnSp>
        <p:nvCxnSpPr>
          <p:cNvPr id="7" name="Straight Connector 6">
            <a:extLst>
              <a:ext uri="{FF2B5EF4-FFF2-40B4-BE49-F238E27FC236}">
                <a16:creationId xmlns:a16="http://schemas.microsoft.com/office/drawing/2014/main" id="{FEB357D3-6B48-4AE9-870E-C0BC78A19782}"/>
              </a:ext>
            </a:extLst>
          </p:cNvPr>
          <p:cNvCxnSpPr/>
          <p:nvPr/>
        </p:nvCxnSpPr>
        <p:spPr>
          <a:xfrm>
            <a:off x="2113613" y="2368446"/>
            <a:ext cx="768995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9FE813-C074-4E0C-A7EC-D4DA83AF6CF3}"/>
              </a:ext>
            </a:extLst>
          </p:cNvPr>
          <p:cNvSpPr txBox="1"/>
          <p:nvPr/>
        </p:nvSpPr>
        <p:spPr>
          <a:xfrm>
            <a:off x="2100003" y="2740110"/>
            <a:ext cx="7991991" cy="1569660"/>
          </a:xfrm>
          <a:prstGeom prst="rect">
            <a:avLst/>
          </a:prstGeom>
          <a:noFill/>
        </p:spPr>
        <p:txBody>
          <a:bodyPr wrap="square" rtlCol="0">
            <a:spAutoFit/>
          </a:bodyPr>
          <a:lstStyle/>
          <a:p>
            <a:pPr algn="ctr"/>
            <a:r>
              <a:rPr lang="en-US" sz="3200" b="1" dirty="0">
                <a:solidFill>
                  <a:schemeClr val="bg1"/>
                </a:solidFill>
              </a:rPr>
              <a:t>NEVER GET SO BUSY MAKING A LIVING THAT YOU FORGET TO MAKE A LIFE</a:t>
            </a:r>
          </a:p>
          <a:p>
            <a:pPr algn="ctr"/>
            <a:r>
              <a:rPr lang="en-US" sz="3200" dirty="0">
                <a:solidFill>
                  <a:schemeClr val="bg1"/>
                </a:solidFill>
              </a:rPr>
              <a:t>									</a:t>
            </a:r>
            <a:r>
              <a:rPr lang="en-US" sz="2400" dirty="0">
                <a:solidFill>
                  <a:schemeClr val="bg1"/>
                </a:solidFill>
              </a:rPr>
              <a:t>-Dolly Parton</a:t>
            </a:r>
          </a:p>
        </p:txBody>
      </p:sp>
    </p:spTree>
    <p:extLst>
      <p:ext uri="{BB962C8B-B14F-4D97-AF65-F5344CB8AC3E}">
        <p14:creationId xmlns:p14="http://schemas.microsoft.com/office/powerpoint/2010/main" val="141583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90">
          <a:fgClr>
            <a:schemeClr val="tx1"/>
          </a:fgClr>
          <a:bgClr>
            <a:schemeClr val="tx1">
              <a:lumMod val="85000"/>
            </a:schemeClr>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140069"/>
            <a:ext cx="10561418" cy="1003227"/>
          </a:xfrm>
        </p:spPr>
        <p:txBody>
          <a:bodyPr/>
          <a:lstStyle/>
          <a:p>
            <a:pPr algn="l"/>
            <a:r>
              <a:rPr lang="en-US" dirty="0">
                <a:solidFill>
                  <a:schemeClr val="accent1"/>
                </a:solidFill>
              </a:rPr>
              <a:t>WHAT IS DEVOPS?</a:t>
            </a:r>
          </a:p>
        </p:txBody>
      </p:sp>
      <p:sp>
        <p:nvSpPr>
          <p:cNvPr id="3" name="Text Placeholder 2"/>
          <p:cNvSpPr>
            <a:spLocks noGrp="1"/>
          </p:cNvSpPr>
          <p:nvPr>
            <p:ph type="body" idx="1"/>
          </p:nvPr>
        </p:nvSpPr>
        <p:spPr>
          <a:xfrm>
            <a:off x="352926" y="1563080"/>
            <a:ext cx="11341769" cy="3886356"/>
          </a:xfrm>
          <a:noFill/>
        </p:spPr>
        <p:txBody>
          <a:bodyPr/>
          <a:lstStyle/>
          <a:p>
            <a:r>
              <a:rPr lang="en-US" sz="2400" dirty="0">
                <a:solidFill>
                  <a:schemeClr val="tx1">
                    <a:lumMod val="50000"/>
                  </a:schemeClr>
                </a:solidFill>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p>
          <a:p>
            <a:r>
              <a:rPr lang="en-US" dirty="0"/>
              <a:t> </a:t>
            </a:r>
          </a:p>
          <a:p>
            <a:endParaRPr lang="en-US" dirty="0"/>
          </a:p>
          <a:p>
            <a:endParaRPr lang="en-US" dirty="0"/>
          </a:p>
        </p:txBody>
      </p:sp>
      <p:pic>
        <p:nvPicPr>
          <p:cNvPr id="7" name="Picture 6" descr="What is DevOps?"/>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75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2926" y="3753853"/>
            <a:ext cx="11486148" cy="2935705"/>
          </a:xfrm>
          <a:prstGeom prst="rect">
            <a:avLst/>
          </a:prstGeom>
          <a:noFill/>
          <a:ln>
            <a:noFill/>
          </a:ln>
        </p:spPr>
      </p:pic>
    </p:spTree>
    <p:extLst>
      <p:ext uri="{BB962C8B-B14F-4D97-AF65-F5344CB8AC3E}">
        <p14:creationId xmlns:p14="http://schemas.microsoft.com/office/powerpoint/2010/main" val="398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Group of people standing up facing the front of the room">
            <a:extLst>
              <a:ext uri="{FF2B5EF4-FFF2-40B4-BE49-F238E27FC236}">
                <a16:creationId xmlns:a16="http://schemas.microsoft.com/office/drawing/2014/main" id="{30DD28AB-D394-1140-A4F3-F7FC038AA57F}"/>
              </a:ext>
            </a:extLst>
          </p:cNvPr>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colorTemperature colorTemp="6315"/>
                    </a14:imgEffect>
                    <a14:imgEffect>
                      <a14:saturation sat="400000"/>
                    </a14:imgEffect>
                  </a14:imgLayer>
                </a14:imgProps>
              </a:ext>
              <a:ext uri="{28A0092B-C50C-407E-A947-70E740481C1C}">
                <a14:useLocalDpi xmlns:a14="http://schemas.microsoft.com/office/drawing/2010/main"/>
              </a:ext>
            </a:extLst>
          </a:blip>
          <a:srcRect/>
          <a:stretch/>
        </p:blipFill>
        <p:spPr>
          <a:xfrm>
            <a:off x="20" y="11"/>
            <a:ext cx="12191980" cy="685798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a:off x="-636108" y="0"/>
            <a:ext cx="12858750" cy="685800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6039726" y="447188"/>
            <a:ext cx="6152273" cy="1559412"/>
          </a:xfrm>
        </p:spPr>
        <p:txBody>
          <a:bodyPr>
            <a:normAutofit/>
          </a:bodyPr>
          <a:lstStyle/>
          <a:p>
            <a:pPr algn="ctr"/>
            <a:r>
              <a:rPr lang="en-US" dirty="0"/>
              <a:t>BENEFITS OF DEVOPS</a:t>
            </a:r>
          </a:p>
        </p:txBody>
      </p:sp>
      <p:pic>
        <p:nvPicPr>
          <p:cNvPr id="8" name="Content Placeholder 7" descr="DevOps-What-is_scale"/>
          <p:cNvPicPr>
            <a:picLocks noGrp="1"/>
          </p:cNvPicPr>
          <p:nvPr>
            <p:ph idx="1"/>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583" y="2840831"/>
            <a:ext cx="1666875" cy="1200150"/>
          </a:xfrm>
          <a:prstGeom prst="rect">
            <a:avLst/>
          </a:prstGeom>
          <a:noFill/>
          <a:ln>
            <a:noFill/>
          </a:ln>
        </p:spPr>
      </p:pic>
      <p:pic>
        <p:nvPicPr>
          <p:cNvPr id="9" name="Picture 8" descr="DevOps-What-is_delivery"/>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69268" y="2840831"/>
            <a:ext cx="1676400" cy="1200150"/>
          </a:xfrm>
          <a:prstGeom prst="rect">
            <a:avLst/>
          </a:prstGeom>
          <a:noFill/>
          <a:ln>
            <a:noFill/>
          </a:ln>
        </p:spPr>
      </p:pic>
      <p:pic>
        <p:nvPicPr>
          <p:cNvPr id="11" name="Picture 10" descr="DevOps-What-is_reliability"/>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73278" y="2840831"/>
            <a:ext cx="1676400" cy="1200150"/>
          </a:xfrm>
          <a:prstGeom prst="rect">
            <a:avLst/>
          </a:prstGeom>
          <a:noFill/>
          <a:ln>
            <a:noFill/>
          </a:ln>
        </p:spPr>
      </p:pic>
      <p:pic>
        <p:nvPicPr>
          <p:cNvPr id="12" name="Picture 11" descr="DevOps-What-is_scale"/>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30304" y="2840831"/>
            <a:ext cx="1666875" cy="1200150"/>
          </a:xfrm>
          <a:prstGeom prst="rect">
            <a:avLst/>
          </a:prstGeom>
          <a:noFill/>
          <a:ln>
            <a:noFill/>
          </a:ln>
        </p:spPr>
      </p:pic>
      <p:pic>
        <p:nvPicPr>
          <p:cNvPr id="13" name="Picture 12" descr="DevOps-What-is_security"/>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34831" y="2825130"/>
            <a:ext cx="1676400" cy="1200150"/>
          </a:xfrm>
          <a:prstGeom prst="rect">
            <a:avLst/>
          </a:prstGeom>
          <a:noFill/>
          <a:ln>
            <a:noFill/>
          </a:ln>
        </p:spPr>
      </p:pic>
      <p:sp>
        <p:nvSpPr>
          <p:cNvPr id="14" name="TextBox 13"/>
          <p:cNvSpPr txBox="1"/>
          <p:nvPr/>
        </p:nvSpPr>
        <p:spPr>
          <a:xfrm>
            <a:off x="-30622" y="4194869"/>
            <a:ext cx="1842399" cy="400110"/>
          </a:xfrm>
          <a:prstGeom prst="rect">
            <a:avLst/>
          </a:prstGeom>
          <a:noFill/>
        </p:spPr>
        <p:txBody>
          <a:bodyPr wrap="square" rtlCol="0">
            <a:spAutoFit/>
          </a:bodyPr>
          <a:lstStyle/>
          <a:p>
            <a:pPr algn="ctr"/>
            <a:r>
              <a:rPr lang="en-US" sz="2000" b="1" dirty="0"/>
              <a:t>SPEED</a:t>
            </a:r>
          </a:p>
        </p:txBody>
      </p:sp>
      <p:sp>
        <p:nvSpPr>
          <p:cNvPr id="16" name="TextBox 15"/>
          <p:cNvSpPr txBox="1"/>
          <p:nvPr/>
        </p:nvSpPr>
        <p:spPr>
          <a:xfrm>
            <a:off x="1968816" y="4194869"/>
            <a:ext cx="1842399" cy="707886"/>
          </a:xfrm>
          <a:prstGeom prst="rect">
            <a:avLst/>
          </a:prstGeom>
          <a:noFill/>
        </p:spPr>
        <p:txBody>
          <a:bodyPr wrap="square" rtlCol="0">
            <a:spAutoFit/>
          </a:bodyPr>
          <a:lstStyle/>
          <a:p>
            <a:pPr algn="ctr"/>
            <a:r>
              <a:rPr lang="en-US" sz="2000" b="1" dirty="0"/>
              <a:t>RAPID</a:t>
            </a:r>
          </a:p>
          <a:p>
            <a:pPr algn="ctr"/>
            <a:r>
              <a:rPr lang="en-US" sz="2000" b="1" dirty="0"/>
              <a:t>DELIVERY</a:t>
            </a:r>
          </a:p>
        </p:txBody>
      </p:sp>
      <p:pic>
        <p:nvPicPr>
          <p:cNvPr id="17" name="Picture 16" descr="DevOps-What-is_collaboration"/>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77662" y="2840831"/>
            <a:ext cx="1676400" cy="1200150"/>
          </a:xfrm>
          <a:prstGeom prst="rect">
            <a:avLst/>
          </a:prstGeom>
          <a:noFill/>
          <a:ln>
            <a:noFill/>
          </a:ln>
        </p:spPr>
      </p:pic>
      <p:sp>
        <p:nvSpPr>
          <p:cNvPr id="18" name="TextBox 17"/>
          <p:cNvSpPr txBox="1"/>
          <p:nvPr/>
        </p:nvSpPr>
        <p:spPr>
          <a:xfrm>
            <a:off x="4034395" y="4194869"/>
            <a:ext cx="1842399" cy="400110"/>
          </a:xfrm>
          <a:prstGeom prst="rect">
            <a:avLst/>
          </a:prstGeom>
          <a:noFill/>
        </p:spPr>
        <p:txBody>
          <a:bodyPr wrap="square" rtlCol="0">
            <a:spAutoFit/>
          </a:bodyPr>
          <a:lstStyle/>
          <a:p>
            <a:pPr algn="ctr"/>
            <a:r>
              <a:rPr lang="en-US" sz="2000" b="1" dirty="0"/>
              <a:t>RELIABILITY</a:t>
            </a:r>
          </a:p>
        </p:txBody>
      </p:sp>
      <p:sp>
        <p:nvSpPr>
          <p:cNvPr id="19" name="TextBox 18"/>
          <p:cNvSpPr txBox="1"/>
          <p:nvPr/>
        </p:nvSpPr>
        <p:spPr>
          <a:xfrm>
            <a:off x="5992408" y="4194869"/>
            <a:ext cx="1842399" cy="400110"/>
          </a:xfrm>
          <a:prstGeom prst="rect">
            <a:avLst/>
          </a:prstGeom>
          <a:noFill/>
        </p:spPr>
        <p:txBody>
          <a:bodyPr wrap="square" rtlCol="0">
            <a:spAutoFit/>
          </a:bodyPr>
          <a:lstStyle/>
          <a:p>
            <a:pPr algn="ctr"/>
            <a:r>
              <a:rPr lang="en-US" sz="2000" b="1" dirty="0"/>
              <a:t>SCALE</a:t>
            </a:r>
          </a:p>
        </p:txBody>
      </p:sp>
      <p:sp>
        <p:nvSpPr>
          <p:cNvPr id="20" name="TextBox 19"/>
          <p:cNvSpPr txBox="1"/>
          <p:nvPr/>
        </p:nvSpPr>
        <p:spPr>
          <a:xfrm>
            <a:off x="7950421" y="4194869"/>
            <a:ext cx="2346977" cy="707886"/>
          </a:xfrm>
          <a:prstGeom prst="rect">
            <a:avLst/>
          </a:prstGeom>
          <a:noFill/>
        </p:spPr>
        <p:txBody>
          <a:bodyPr wrap="square" rtlCol="0">
            <a:spAutoFit/>
          </a:bodyPr>
          <a:lstStyle/>
          <a:p>
            <a:pPr algn="ctr"/>
            <a:r>
              <a:rPr lang="en-US" sz="2000" b="1" dirty="0"/>
              <a:t>IMPROVED</a:t>
            </a:r>
          </a:p>
          <a:p>
            <a:pPr algn="ctr"/>
            <a:r>
              <a:rPr lang="en-US" sz="2000" b="1" dirty="0"/>
              <a:t>COLLABORATION</a:t>
            </a:r>
          </a:p>
        </p:txBody>
      </p:sp>
      <p:sp>
        <p:nvSpPr>
          <p:cNvPr id="21" name="TextBox 20"/>
          <p:cNvSpPr txBox="1"/>
          <p:nvPr/>
        </p:nvSpPr>
        <p:spPr>
          <a:xfrm>
            <a:off x="10151831" y="4194869"/>
            <a:ext cx="1842399" cy="400110"/>
          </a:xfrm>
          <a:prstGeom prst="rect">
            <a:avLst/>
          </a:prstGeom>
          <a:noFill/>
        </p:spPr>
        <p:txBody>
          <a:bodyPr wrap="square" rtlCol="0">
            <a:spAutoFit/>
          </a:bodyPr>
          <a:lstStyle/>
          <a:p>
            <a:pPr algn="ctr"/>
            <a:r>
              <a:rPr lang="en-US" sz="2000" b="1" dirty="0"/>
              <a:t>SCALE</a:t>
            </a:r>
          </a:p>
        </p:txBody>
      </p:sp>
    </p:spTree>
    <p:extLst>
      <p:ext uri="{BB962C8B-B14F-4D97-AF65-F5344CB8AC3E}">
        <p14:creationId xmlns:p14="http://schemas.microsoft.com/office/powerpoint/2010/main" val="318046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79" y="4908533"/>
            <a:ext cx="10561418" cy="1468800"/>
          </a:xfrm>
        </p:spPr>
        <p:txBody>
          <a:bodyPr/>
          <a:lstStyle/>
          <a:p>
            <a:r>
              <a:rPr lang="en-US" dirty="0"/>
              <a:t>SPEED</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Move at high velocity so you can innovate for customers faster, adapt to changing markets better, and grow more efficient at driving business results. The DevOps model enables your developers and operations teams to achieve these results. For example, microservices and continuous delivery let teams take ownership of services and then release updates to them quicker.</a:t>
            </a:r>
          </a:p>
        </p:txBody>
      </p:sp>
      <p:pic>
        <p:nvPicPr>
          <p:cNvPr id="4" name="Content Placeholder 7" descr="DevOps-What-is_scale"/>
          <p:cNvPicPr>
            <a:picLocks/>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36778" y="5375483"/>
            <a:ext cx="1666875" cy="1200150"/>
          </a:xfrm>
          <a:prstGeom prst="rect">
            <a:avLst/>
          </a:prstGeom>
          <a:noFill/>
          <a:ln>
            <a:noFill/>
          </a:ln>
          <a:effectLst>
            <a:outerShdw blurRad="50800" dir="14400000">
              <a:srgbClr val="000000">
                <a:alpha val="40000"/>
              </a:srgbClr>
            </a:outerShdw>
          </a:effectLst>
        </p:spPr>
      </p:pic>
    </p:spTree>
    <p:extLst>
      <p:ext uri="{BB962C8B-B14F-4D97-AF65-F5344CB8AC3E}">
        <p14:creationId xmlns:p14="http://schemas.microsoft.com/office/powerpoint/2010/main" val="40506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943" y="4908533"/>
            <a:ext cx="10561418" cy="1468800"/>
          </a:xfrm>
        </p:spPr>
        <p:txBody>
          <a:bodyPr/>
          <a:lstStyle/>
          <a:p>
            <a:r>
              <a:rPr lang="en-US" dirty="0"/>
              <a:t>RAPID DELIVERY</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Increase the frequency and pace of releases so you can innovate and improve your product faster. The quicker you can release new features and fix bugs, the faster you can respond to your customers’ needs and build competitive advantage. Continuous integration and continuous delivery are practices that automate the software release process, from build to deploy.</a:t>
            </a:r>
          </a:p>
        </p:txBody>
      </p:sp>
      <p:pic>
        <p:nvPicPr>
          <p:cNvPr id="5" name="Picture 4" descr="DevOps-What-is_deliver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00898" y="5410658"/>
            <a:ext cx="1676400" cy="1200150"/>
          </a:xfrm>
          <a:prstGeom prst="rect">
            <a:avLst/>
          </a:prstGeom>
          <a:noFill/>
          <a:ln>
            <a:noFill/>
          </a:ln>
        </p:spPr>
      </p:pic>
    </p:spTree>
    <p:extLst>
      <p:ext uri="{BB962C8B-B14F-4D97-AF65-F5344CB8AC3E}">
        <p14:creationId xmlns:p14="http://schemas.microsoft.com/office/powerpoint/2010/main" val="306160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968" y="4908533"/>
            <a:ext cx="10561418" cy="1468800"/>
          </a:xfrm>
        </p:spPr>
        <p:txBody>
          <a:bodyPr/>
          <a:lstStyle/>
          <a:p>
            <a:r>
              <a:rPr lang="en-US" dirty="0"/>
              <a:t>RELIABILITY</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Ensure the quality of application updates and infrastructure changes so you can reliably deliver at a more rapid pace while maintaining a positive experience for end users. Use practices like continuous integration and continuous delivery to test that each change is functional and safe. Monitoring and logging practices help you stay informed of performance in real-time.</a:t>
            </a:r>
          </a:p>
        </p:txBody>
      </p:sp>
      <p:pic>
        <p:nvPicPr>
          <p:cNvPr id="6" name="Picture 5" descr="DevOps-What-is_reliabilit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72100" y="5410658"/>
            <a:ext cx="1676400" cy="1200150"/>
          </a:xfrm>
          <a:prstGeom prst="rect">
            <a:avLst/>
          </a:prstGeom>
          <a:noFill/>
          <a:ln>
            <a:noFill/>
          </a:ln>
        </p:spPr>
      </p:pic>
    </p:spTree>
    <p:extLst>
      <p:ext uri="{BB962C8B-B14F-4D97-AF65-F5344CB8AC3E}">
        <p14:creationId xmlns:p14="http://schemas.microsoft.com/office/powerpoint/2010/main" val="129612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95" y="4908533"/>
            <a:ext cx="10561418" cy="1468800"/>
          </a:xfrm>
        </p:spPr>
        <p:txBody>
          <a:bodyPr/>
          <a:lstStyle/>
          <a:p>
            <a:r>
              <a:rPr lang="en-US" dirty="0"/>
              <a:t>SCALE</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Operate and manage your infrastructure and development processes at scale. Automation and consistency help you manage complex or changing systems efficiently and with reduced risk. For example, infrastructure as code helps you manage your development, testing, and production environments in a repeatable and more efficient manner.</a:t>
            </a:r>
          </a:p>
        </p:txBody>
      </p:sp>
      <p:pic>
        <p:nvPicPr>
          <p:cNvPr id="5" name="Picture 4" descr="DevOps-What-is_scale"/>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01378" y="5410658"/>
            <a:ext cx="1666875" cy="1200150"/>
          </a:xfrm>
          <a:prstGeom prst="rect">
            <a:avLst/>
          </a:prstGeom>
          <a:noFill/>
          <a:ln>
            <a:noFill/>
          </a:ln>
        </p:spPr>
      </p:pic>
    </p:spTree>
    <p:extLst>
      <p:ext uri="{BB962C8B-B14F-4D97-AF65-F5344CB8AC3E}">
        <p14:creationId xmlns:p14="http://schemas.microsoft.com/office/powerpoint/2010/main" val="132569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600" y="4908533"/>
            <a:ext cx="10561418" cy="1468800"/>
          </a:xfrm>
        </p:spPr>
        <p:txBody>
          <a:bodyPr/>
          <a:lstStyle/>
          <a:p>
            <a:r>
              <a:rPr lang="en-US" dirty="0"/>
              <a:t>IMPROVED COLLABORATION</a:t>
            </a:r>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Build more effective teams under a DevOps cultural model, which emphasizes values such as ownership and accountability. Developers and operations teams collaborate closely, share many responsibilities, and combine their workflows. This reduces inefficiencies and saves time (e.g. reduced handover periods between developers and operations, writing code that takes into account the environment in which it is run).</a:t>
            </a:r>
          </a:p>
        </p:txBody>
      </p:sp>
      <p:pic>
        <p:nvPicPr>
          <p:cNvPr id="6" name="Picture 5" descr="DevOps-What-is_collaboration"/>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12693" y="5410658"/>
            <a:ext cx="1676400" cy="1200150"/>
          </a:xfrm>
          <a:prstGeom prst="rect">
            <a:avLst/>
          </a:prstGeom>
          <a:noFill/>
          <a:ln>
            <a:noFill/>
          </a:ln>
        </p:spPr>
      </p:pic>
    </p:spTree>
    <p:extLst>
      <p:ext uri="{BB962C8B-B14F-4D97-AF65-F5344CB8AC3E}">
        <p14:creationId xmlns:p14="http://schemas.microsoft.com/office/powerpoint/2010/main" val="2668745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A7694F-727A-4E93-AD9E-902B06C1631E}">
  <ds:schemaRefs>
    <ds:schemaRef ds:uri="http://schemas.microsoft.com/sharepoint/v3/contenttype/forms"/>
  </ds:schemaRefs>
</ds:datastoreItem>
</file>

<file path=customXml/itemProps2.xml><?xml version="1.0" encoding="utf-8"?>
<ds:datastoreItem xmlns:ds="http://schemas.openxmlformats.org/officeDocument/2006/customXml" ds:itemID="{05507FE6-F3A1-4DF8-A915-6F00F21B0B27}">
  <ds:schemaRefs>
    <ds:schemaRef ds:uri="16c05727-aa75-4e4a-9b5f-8a80a1165891"/>
    <ds:schemaRef ds:uri="http://schemas.microsoft.com/office/2006/documentManagement/types"/>
    <ds:schemaRef ds:uri="http://purl.org/dc/terms/"/>
    <ds:schemaRef ds:uri="http://schemas.microsoft.com/office/2006/metadata/propertie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71af3243-3dd4-4a8d-8c0d-dd76da1f02a5"/>
  </ds:schemaRefs>
</ds:datastoreItem>
</file>

<file path=customXml/itemProps3.xml><?xml version="1.0" encoding="utf-8"?>
<ds:datastoreItem xmlns:ds="http://schemas.openxmlformats.org/officeDocument/2006/customXml" ds:itemID="{4036E47F-9615-427B-A8AF-F2044F50BC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Agency Quotable design</Template>
  <TotalTime>0</TotalTime>
  <Words>1558</Words>
  <Application>Microsoft Office PowerPoint</Application>
  <PresentationFormat>Widescreen</PresentationFormat>
  <Paragraphs>128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2</vt:lpstr>
      <vt:lpstr>Quotable</vt:lpstr>
      <vt:lpstr>DEVOPS CI/CD</vt:lpstr>
      <vt:lpstr>AGENDA</vt:lpstr>
      <vt:lpstr>WHAT IS DEVOPS?</vt:lpstr>
      <vt:lpstr>BENEFITS OF DEVOPS</vt:lpstr>
      <vt:lpstr>SPEED</vt:lpstr>
      <vt:lpstr>RAPID DELIVERY</vt:lpstr>
      <vt:lpstr>RELIABILITY</vt:lpstr>
      <vt:lpstr>SCALE</vt:lpstr>
      <vt:lpstr>IMPROVED COLLABORATION</vt:lpstr>
      <vt:lpstr>SECURITY</vt:lpstr>
      <vt:lpstr>MISCONCEPTIONS ABOUT DEVOPS </vt:lpstr>
      <vt:lpstr>PowerPoint Presentation</vt:lpstr>
      <vt:lpstr>FULLSTACK vs.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2019-04-11T07:25:16Z</dcterms:created>
  <dcterms:modified xsi:type="dcterms:W3CDTF">2019-04-11T21:37:30Z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